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544" r:id="rId2"/>
    <p:sldId id="546" r:id="rId3"/>
    <p:sldId id="532" r:id="rId4"/>
    <p:sldId id="537" r:id="rId5"/>
    <p:sldId id="500" r:id="rId6"/>
    <p:sldId id="503" r:id="rId7"/>
    <p:sldId id="540" r:id="rId8"/>
    <p:sldId id="502" r:id="rId9"/>
    <p:sldId id="539" r:id="rId10"/>
    <p:sldId id="505" r:id="rId11"/>
    <p:sldId id="506" r:id="rId12"/>
    <p:sldId id="508" r:id="rId13"/>
    <p:sldId id="542" r:id="rId14"/>
    <p:sldId id="507" r:id="rId15"/>
    <p:sldId id="509" r:id="rId16"/>
    <p:sldId id="513" r:id="rId17"/>
    <p:sldId id="549" r:id="rId18"/>
    <p:sldId id="510" r:id="rId19"/>
    <p:sldId id="511" r:id="rId20"/>
    <p:sldId id="514" r:id="rId21"/>
    <p:sldId id="516" r:id="rId22"/>
    <p:sldId id="550" r:id="rId23"/>
    <p:sldId id="553" r:id="rId24"/>
    <p:sldId id="551" r:id="rId25"/>
    <p:sldId id="518" r:id="rId26"/>
    <p:sldId id="552" r:id="rId27"/>
    <p:sldId id="519" r:id="rId28"/>
    <p:sldId id="54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3399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3399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3399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3399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3399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3399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3399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3399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3399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ECFF"/>
    <a:srgbClr val="FF9966"/>
    <a:srgbClr val="003399"/>
    <a:srgbClr val="003366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88640" autoAdjust="0"/>
  </p:normalViewPr>
  <p:slideViewPr>
    <p:cSldViewPr>
      <p:cViewPr>
        <p:scale>
          <a:sx n="60" d="100"/>
          <a:sy n="60" d="100"/>
        </p:scale>
        <p:origin x="-167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39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39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B556D73-47DB-4AA0-9820-93C9CBEDF75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916073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Ana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1685E3D-9B8D-4655-BF57-A7EB80522CB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79509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685E3D-9B8D-4655-BF57-A7EB80522CB7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685E3D-9B8D-4655-BF57-A7EB80522CB7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685E3D-9B8D-4655-BF57-A7EB80522CB7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3454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0" y="3429000"/>
            <a:ext cx="6399213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800600"/>
            <a:ext cx="6399213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CAE71D-E3B1-4747-AA89-660DEBD4001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19952-E21A-4116-916C-1A75E8B727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085013" y="533400"/>
            <a:ext cx="1598612" cy="5592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284413" y="533400"/>
            <a:ext cx="4648200" cy="5592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16282-FF1A-4B8F-A13C-4497F8992C3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2284413" y="533400"/>
            <a:ext cx="6399212" cy="55927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583B4-EB5E-454F-9507-B1C1A3F1440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4413" y="533400"/>
            <a:ext cx="6399212" cy="1219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2284413" y="1905000"/>
            <a:ext cx="6399212" cy="4221163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D2DC3-D0FB-4C6A-A967-8F8F80987E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4413" y="533400"/>
            <a:ext cx="6399212" cy="1219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D5ECA-3DF1-47D3-921F-A3BDFDD476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4413" y="533400"/>
            <a:ext cx="6399212" cy="12192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/>
          <a:p>
            <a:pPr lvl="0"/>
            <a:r>
              <a:rPr lang="tr-TR" noProof="0" smtClean="0"/>
              <a:t>Küçük 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7F7F4-B918-44C0-8FAB-BBE6E2EB62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F9B6C-7992-41D2-A08F-54382595FF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7EF5A-AE24-4AFF-BA88-FF9E2677DD6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F68F3-8CBD-46AF-94F3-2BC8C572FD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72D9E-4E99-4CF3-BEF0-D04E7DC81B5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6603F-1892-49A3-B5F7-97D8AAE97A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77E42-6B9D-4B5F-8ADA-8666D205A7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53626-0915-4C72-96B1-02C92A11E7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36A2-8316-4F50-A693-9AE53DD7412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413" y="533400"/>
            <a:ext cx="63992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413" y="1905000"/>
            <a:ext cx="6399212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D93E295-D401-4927-BAA6-6B80FCABF2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p:transition>
    <p:cover dir="r"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odsgm.meb.gov.tr/kursla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-kurs.eba.gov.tr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-kurs.eba.gov.tr/)" TargetMode="External"/><Relationship Id="rId2" Type="http://schemas.openxmlformats.org/officeDocument/2006/relationships/hyperlink" Target="http://odsgm.meb.gov.tr/kursla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2987824" y="5373216"/>
            <a:ext cx="2133600" cy="384175"/>
          </a:xfrm>
          <a:noFill/>
        </p:spPr>
        <p:txBody>
          <a:bodyPr/>
          <a:lstStyle/>
          <a:p>
            <a:fld id="{509254D3-B6DC-4B56-89DD-027ADB6BE9FD}" type="slidenum">
              <a:rPr lang="tr-TR"/>
              <a:pPr/>
              <a:t>1</a:t>
            </a:fld>
            <a:endParaRPr lang="tr-TR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04" y="4572008"/>
            <a:ext cx="5572164" cy="1219200"/>
          </a:xfrm>
        </p:spPr>
        <p:txBody>
          <a:bodyPr/>
          <a:lstStyle/>
          <a:p>
            <a:pPr algn="ctr" eaLnBrk="1" hangingPunct="1"/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280920" cy="2952328"/>
          </a:xfrm>
        </p:spPr>
        <p:txBody>
          <a:bodyPr/>
          <a:lstStyle/>
          <a:p>
            <a:pPr algn="just">
              <a:buNone/>
            </a:pPr>
            <a:endParaRPr lang="tr-TR" sz="3600" b="1" dirty="0" smtClean="0"/>
          </a:p>
          <a:p>
            <a:pPr algn="just" eaLnBrk="1" hangingPunct="1">
              <a:buFontTx/>
              <a:buNone/>
            </a:pPr>
            <a:endParaRPr lang="tr-TR" sz="3200" b="1" dirty="0" smtClean="0"/>
          </a:p>
        </p:txBody>
      </p:sp>
      <p:pic>
        <p:nvPicPr>
          <p:cNvPr id="6" name="Resim 5" descr="C:\Users\Acer\Downloads\IMG-20150905-WA0018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72" y="-171399"/>
            <a:ext cx="9155072" cy="7029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048672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</a:t>
            </a:r>
            <a:r>
              <a:rPr lang="tr-TR" sz="2400" b="1" dirty="0" smtClean="0"/>
              <a:t>MADDE 13:</a:t>
            </a:r>
          </a:p>
          <a:p>
            <a:pPr>
              <a:buNone/>
            </a:pPr>
            <a:r>
              <a:rPr lang="tr-TR" sz="2500" dirty="0" smtClean="0"/>
              <a:t>Kurs merkezlerince açılan sınıfların mevcudu </a:t>
            </a:r>
            <a:r>
              <a:rPr lang="tr-TR" sz="2500" dirty="0" smtClean="0"/>
              <a:t>10</a:t>
            </a:r>
          </a:p>
          <a:p>
            <a:pPr>
              <a:buNone/>
            </a:pPr>
            <a:r>
              <a:rPr lang="tr-TR" sz="2500" dirty="0" smtClean="0"/>
              <a:t>dan </a:t>
            </a:r>
            <a:r>
              <a:rPr lang="tr-TR" sz="2500" dirty="0" smtClean="0"/>
              <a:t>az, 20 den fazla olamaz</a:t>
            </a:r>
            <a:r>
              <a:rPr lang="tr-TR" sz="2500" dirty="0"/>
              <a:t> </a:t>
            </a:r>
            <a:endParaRPr lang="tr-TR" sz="2500" dirty="0" smtClean="0"/>
          </a:p>
          <a:p>
            <a:pPr>
              <a:buNone/>
            </a:pPr>
            <a:r>
              <a:rPr lang="tr-TR" dirty="0" smtClean="0"/>
              <a:t> </a:t>
            </a:r>
            <a:r>
              <a:rPr lang="tr-TR" sz="2400" b="1" dirty="0" smtClean="0"/>
              <a:t>MADDE </a:t>
            </a:r>
            <a:r>
              <a:rPr lang="tr-TR" sz="2400" b="1" dirty="0" smtClean="0"/>
              <a:t>16:</a:t>
            </a:r>
          </a:p>
          <a:p>
            <a:pPr>
              <a:buNone/>
            </a:pPr>
            <a:r>
              <a:rPr lang="tr-TR" sz="2500" dirty="0" err="1" smtClean="0"/>
              <a:t>DYK’lara</a:t>
            </a:r>
            <a:r>
              <a:rPr lang="tr-TR" sz="2500" dirty="0" smtClean="0"/>
              <a:t> </a:t>
            </a:r>
            <a:r>
              <a:rPr lang="tr-TR" sz="2500" dirty="0" smtClean="0"/>
              <a:t>kurs süresinin 1/10 geçtikten </a:t>
            </a:r>
            <a:r>
              <a:rPr lang="tr-TR" sz="2500" dirty="0" smtClean="0"/>
              <a:t>sonra</a:t>
            </a:r>
          </a:p>
          <a:p>
            <a:pPr>
              <a:buNone/>
            </a:pPr>
            <a:r>
              <a:rPr lang="tr-TR" sz="2500" dirty="0" smtClean="0"/>
              <a:t>öğrenci </a:t>
            </a:r>
            <a:r>
              <a:rPr lang="tr-TR" sz="2500" dirty="0" smtClean="0"/>
              <a:t>kaydı yapılamaz.</a:t>
            </a:r>
          </a:p>
          <a:p>
            <a:pPr>
              <a:buNone/>
            </a:pPr>
            <a:r>
              <a:rPr lang="tr-TR" sz="2500" dirty="0" smtClean="0"/>
              <a:t>Ancak kursların başladığı haftadan </a:t>
            </a:r>
            <a:r>
              <a:rPr lang="tr-TR" sz="2500" dirty="0" smtClean="0"/>
              <a:t>sonra</a:t>
            </a:r>
          </a:p>
          <a:p>
            <a:pPr>
              <a:buNone/>
            </a:pPr>
            <a:r>
              <a:rPr lang="tr-TR" sz="2500" dirty="0" smtClean="0"/>
              <a:t>müracaat </a:t>
            </a:r>
            <a:r>
              <a:rPr lang="tr-TR" sz="2500" dirty="0" smtClean="0"/>
              <a:t>eden öğrencilerin durumları ile </a:t>
            </a:r>
            <a:r>
              <a:rPr lang="tr-TR" sz="2500" dirty="0" smtClean="0"/>
              <a:t>nakil</a:t>
            </a:r>
          </a:p>
          <a:p>
            <a:pPr>
              <a:buNone/>
            </a:pPr>
            <a:r>
              <a:rPr lang="tr-TR" sz="2500" dirty="0" smtClean="0"/>
              <a:t>veya  </a:t>
            </a:r>
            <a:r>
              <a:rPr lang="tr-TR" sz="2500" dirty="0" smtClean="0"/>
              <a:t>yurt dışından gelme gibi </a:t>
            </a:r>
            <a:r>
              <a:rPr lang="tr-TR" sz="2500" dirty="0" smtClean="0"/>
              <a:t>değişik</a:t>
            </a:r>
          </a:p>
          <a:p>
            <a:pPr>
              <a:buNone/>
            </a:pPr>
            <a:r>
              <a:rPr lang="tr-TR" sz="2500" dirty="0" smtClean="0"/>
              <a:t>nedenlerle </a:t>
            </a:r>
            <a:r>
              <a:rPr lang="tr-TR" sz="2500" dirty="0" smtClean="0"/>
              <a:t>okula kaydı yapılan </a:t>
            </a:r>
            <a:r>
              <a:rPr lang="tr-TR" sz="2500" dirty="0" smtClean="0"/>
              <a:t>öğrencilerin</a:t>
            </a:r>
          </a:p>
          <a:p>
            <a:pPr>
              <a:buNone/>
            </a:pPr>
            <a:r>
              <a:rPr lang="tr-TR" sz="2500" dirty="0" smtClean="0"/>
              <a:t>talepleri </a:t>
            </a:r>
            <a:r>
              <a:rPr lang="tr-TR" sz="2500" dirty="0" err="1" smtClean="0"/>
              <a:t>kursmerkezi</a:t>
            </a:r>
            <a:r>
              <a:rPr lang="tr-TR" sz="2500" dirty="0" smtClean="0"/>
              <a:t> </a:t>
            </a:r>
            <a:r>
              <a:rPr lang="tr-TR" sz="2500" dirty="0" smtClean="0"/>
              <a:t>müdürlüğünce değerlendirilir</a:t>
            </a:r>
            <a:r>
              <a:rPr lang="tr-TR" sz="2500" dirty="0" smtClean="0"/>
              <a:t>.  </a:t>
            </a:r>
            <a:endParaRPr lang="tr-TR" sz="2500" dirty="0"/>
          </a:p>
          <a:p>
            <a:pPr>
              <a:buNone/>
            </a:pPr>
            <a:endParaRPr lang="tr-TR" sz="25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61875341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5256584" cy="432048"/>
          </a:xfrm>
        </p:spPr>
        <p:txBody>
          <a:bodyPr/>
          <a:lstStyle/>
          <a:p>
            <a:r>
              <a:rPr lang="tr-TR" b="1" dirty="0" smtClean="0"/>
              <a:t> 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404664"/>
            <a:ext cx="8280920" cy="612068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MADDE:15</a:t>
            </a:r>
          </a:p>
          <a:p>
            <a:r>
              <a:rPr lang="tr-TR" dirty="0" smtClean="0"/>
              <a:t>Yaz dönemi kursları kurs merkezlerince </a:t>
            </a:r>
          </a:p>
          <a:p>
            <a:pPr>
              <a:buNone/>
            </a:pPr>
            <a:r>
              <a:rPr lang="tr-TR" dirty="0" smtClean="0"/>
              <a:t> il /ilçe müdürlüklerinin onayı ile ders yılının dışında kalan sürede açılır.</a:t>
            </a:r>
          </a:p>
          <a:p>
            <a:endParaRPr lang="tr-TR" dirty="0" smtClean="0"/>
          </a:p>
          <a:p>
            <a:r>
              <a:rPr lang="tr-TR" dirty="0" smtClean="0"/>
              <a:t>Yaz kursları 5,6,7,9,10ve 11. sınıflarda öğrencilerin öğrenim gördüğü bir üst sınıfta okutulan dersler hazırlık mahiyetinde verilir.</a:t>
            </a:r>
          </a:p>
          <a:p>
            <a:endParaRPr lang="tr-TR" dirty="0" smtClean="0"/>
          </a:p>
          <a:p>
            <a:r>
              <a:rPr lang="tr-TR" dirty="0" smtClean="0"/>
              <a:t>8ve 12. sınıflar ise bulundukları sınıfın derslerinde kurs  verilir.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03037173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  <p:sp>
        <p:nvSpPr>
          <p:cNvPr id="7" name="4 Başlık"/>
          <p:cNvSpPr>
            <a:spLocks noGrp="1"/>
          </p:cNvSpPr>
          <p:nvPr>
            <p:ph idx="1"/>
          </p:nvPr>
        </p:nvSpPr>
        <p:spPr>
          <a:xfrm>
            <a:off x="251520" y="476250"/>
            <a:ext cx="8640960" cy="5976938"/>
          </a:xfrm>
        </p:spPr>
        <p:txBody>
          <a:bodyPr/>
          <a:lstStyle/>
          <a:p>
            <a:pPr lvl="1">
              <a:buNone/>
            </a:pPr>
            <a:r>
              <a:rPr lang="tr-TR" sz="2000" dirty="0" smtClean="0"/>
              <a:t>MADDE:17</a:t>
            </a:r>
          </a:p>
          <a:p>
            <a:pPr lvl="1">
              <a:buNone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merkezinde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alacak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endParaRPr lang="tr-TR" dirty="0" smtClean="0"/>
          </a:p>
          <a:p>
            <a:pPr lvl="1">
              <a:buNone/>
            </a:pP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merkezini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öğretmenler</a:t>
            </a:r>
            <a:r>
              <a:rPr lang="en-US" dirty="0" smtClean="0"/>
              <a:t> </a:t>
            </a:r>
            <a:r>
              <a:rPr lang="en-US" dirty="0" err="1" smtClean="0"/>
              <a:t>arasından</a:t>
            </a:r>
            <a:endParaRPr lang="tr-TR" dirty="0" smtClean="0"/>
          </a:p>
          <a:p>
            <a:pPr lvl="1">
              <a:buNone/>
            </a:pPr>
            <a:r>
              <a:rPr lang="en-US" dirty="0" err="1" smtClean="0"/>
              <a:t>veli</a:t>
            </a:r>
            <a:r>
              <a:rPr lang="en-US" dirty="0" smtClean="0"/>
              <a:t> ve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tercihleri</a:t>
            </a:r>
            <a:r>
              <a:rPr lang="en-US" dirty="0" smtClean="0"/>
              <a:t> de </a:t>
            </a:r>
            <a:r>
              <a:rPr lang="en-US" dirty="0" err="1" smtClean="0"/>
              <a:t>dikkate</a:t>
            </a:r>
            <a:r>
              <a:rPr lang="en-US" dirty="0" smtClean="0"/>
              <a:t> </a:t>
            </a:r>
            <a:r>
              <a:rPr lang="en-US" dirty="0" err="1" smtClean="0"/>
              <a:t>alınarak</a:t>
            </a:r>
            <a:endParaRPr lang="tr-TR" dirty="0" smtClean="0"/>
          </a:p>
          <a:p>
            <a:pPr lvl="1">
              <a:buNone/>
            </a:pP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müdürlüğünce</a:t>
            </a:r>
            <a:r>
              <a:rPr lang="en-US" dirty="0" smtClean="0"/>
              <a:t> </a:t>
            </a:r>
            <a:r>
              <a:rPr lang="en-US" dirty="0" err="1" smtClean="0"/>
              <a:t>belirlenir</a:t>
            </a:r>
            <a:r>
              <a:rPr lang="en-US" dirty="0" smtClean="0"/>
              <a:t>.</a:t>
            </a:r>
            <a:endParaRPr lang="tr-TR" dirty="0" smtClean="0"/>
          </a:p>
          <a:p>
            <a:pPr lvl="1" algn="just">
              <a:buNone/>
            </a:pPr>
            <a:r>
              <a:rPr lang="tr-TR" dirty="0" smtClean="0"/>
              <a:t> </a:t>
            </a:r>
          </a:p>
          <a:p>
            <a:pPr lvl="1" algn="just">
              <a:buNone/>
            </a:pP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müdürü</a:t>
            </a:r>
            <a:r>
              <a:rPr lang="en-US" dirty="0" smtClean="0"/>
              <a:t>,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okulundan</a:t>
            </a:r>
            <a:r>
              <a:rPr lang="en-US" dirty="0" smtClean="0"/>
              <a:t> </a:t>
            </a:r>
            <a:r>
              <a:rPr lang="en-US" dirty="0" err="1" smtClean="0"/>
              <a:t>öğretmen</a:t>
            </a:r>
            <a:endParaRPr lang="tr-TR" dirty="0" smtClean="0"/>
          </a:p>
          <a:p>
            <a:pPr lvl="1" algn="just">
              <a:buNone/>
            </a:pPr>
            <a:r>
              <a:rPr lang="en-US" dirty="0" err="1" smtClean="0"/>
              <a:t>görevlendirebileceği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ilçedeki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okullardan</a:t>
            </a:r>
            <a:endParaRPr lang="tr-TR" dirty="0" smtClean="0"/>
          </a:p>
          <a:p>
            <a:pPr lvl="1" algn="just">
              <a:buNone/>
            </a:pP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merkezini</a:t>
            </a:r>
            <a:r>
              <a:rPr lang="en-US" dirty="0" smtClean="0"/>
              <a:t> </a:t>
            </a:r>
            <a:r>
              <a:rPr lang="en-US" dirty="0" err="1" smtClean="0"/>
              <a:t>tercih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öğretmenlerden</a:t>
            </a:r>
            <a:r>
              <a:rPr lang="en-US" dirty="0" smtClean="0"/>
              <a:t> de</a:t>
            </a:r>
            <a:endParaRPr lang="tr-TR" dirty="0" smtClean="0"/>
          </a:p>
          <a:p>
            <a:pPr lvl="1" algn="just">
              <a:buNone/>
            </a:pPr>
            <a:r>
              <a:rPr lang="en-US" dirty="0" err="1" smtClean="0"/>
              <a:t>görevlendirme</a:t>
            </a:r>
            <a:r>
              <a:rPr lang="en-US" dirty="0" smtClean="0"/>
              <a:t> </a:t>
            </a:r>
            <a:r>
              <a:rPr lang="en-US" dirty="0" err="1" smtClean="0"/>
              <a:t>yapabilir</a:t>
            </a:r>
            <a:r>
              <a:rPr lang="en-US" dirty="0" smtClean="0"/>
              <a:t>. </a:t>
            </a:r>
            <a:endParaRPr lang="tr-TR" dirty="0" smtClean="0"/>
          </a:p>
          <a:p>
            <a:pPr lvl="1" algn="just">
              <a:buNone/>
            </a:pPr>
            <a:r>
              <a:rPr lang="en-US" dirty="0" err="1" smtClean="0"/>
              <a:t>İhtiyaç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hâlinde</a:t>
            </a:r>
            <a:r>
              <a:rPr lang="en-US" dirty="0" smtClean="0"/>
              <a:t>, e-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modülü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ilçe</a:t>
            </a:r>
            <a:endParaRPr lang="tr-TR" dirty="0" smtClean="0"/>
          </a:p>
          <a:p>
            <a:pPr lvl="1" algn="just">
              <a:buNone/>
            </a:pPr>
            <a:r>
              <a:rPr lang="en-US" dirty="0" err="1" smtClean="0"/>
              <a:t>komisyonundan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ücreti</a:t>
            </a:r>
            <a:r>
              <a:rPr lang="en-US" dirty="0" smtClean="0"/>
              <a:t> </a:t>
            </a:r>
            <a:r>
              <a:rPr lang="en-US" dirty="0" err="1" smtClean="0"/>
              <a:t>karşılığında</a:t>
            </a:r>
            <a:r>
              <a:rPr lang="tr-TR" dirty="0" smtClean="0"/>
              <a:t> </a:t>
            </a:r>
            <a:r>
              <a:rPr lang="en-US" sz="2400" dirty="0" err="1" smtClean="0"/>
              <a:t>öğretmen</a:t>
            </a:r>
            <a:endParaRPr lang="tr-TR" dirty="0" smtClean="0"/>
          </a:p>
          <a:p>
            <a:pPr lvl="1" algn="just">
              <a:buNone/>
            </a:pPr>
            <a:r>
              <a:rPr lang="en-US" sz="2400" dirty="0" err="1" smtClean="0"/>
              <a:t>görevlendirilmesini</a:t>
            </a:r>
            <a:r>
              <a:rPr lang="en-US" sz="2400" dirty="0" smtClean="0"/>
              <a:t> </a:t>
            </a:r>
            <a:r>
              <a:rPr lang="en-US" sz="2400" dirty="0" err="1" smtClean="0"/>
              <a:t>talep</a:t>
            </a:r>
            <a:r>
              <a:rPr lang="en-US" sz="2400" dirty="0" smtClean="0"/>
              <a:t> </a:t>
            </a:r>
            <a:r>
              <a:rPr lang="en-US" sz="2400" dirty="0" err="1" smtClean="0"/>
              <a:t>edebilir</a:t>
            </a:r>
            <a:endParaRPr lang="tr-TR" sz="2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154120634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251520" y="332656"/>
            <a:ext cx="8432105" cy="6192688"/>
          </a:xfrm>
        </p:spPr>
        <p:txBody>
          <a:bodyPr/>
          <a:lstStyle/>
          <a:p>
            <a:pPr marL="342900" lvl="1" indent="-342900">
              <a:buNone/>
            </a:pPr>
            <a:r>
              <a:rPr lang="tr-TR" dirty="0" smtClean="0"/>
              <a:t>    </a:t>
            </a:r>
          </a:p>
          <a:p>
            <a:pPr marL="342900" lvl="1" indent="-342900">
              <a:buNone/>
            </a:pPr>
            <a:r>
              <a:rPr lang="tr-TR" b="1" dirty="0" smtClean="0"/>
              <a:t>  </a:t>
            </a:r>
            <a:r>
              <a:rPr lang="tr-TR" sz="2500" b="1" dirty="0" smtClean="0"/>
              <a:t>MADDE : 17</a:t>
            </a:r>
          </a:p>
          <a:p>
            <a:pPr marL="342900" lvl="1" indent="-342900">
              <a:buNone/>
            </a:pPr>
            <a:r>
              <a:rPr lang="tr-TR" sz="2500" dirty="0" smtClean="0"/>
              <a:t>  </a:t>
            </a:r>
            <a:r>
              <a:rPr lang="en-US" sz="2500" dirty="0" smtClean="0"/>
              <a:t>1.ve 2. </a:t>
            </a:r>
            <a:r>
              <a:rPr lang="en-US" sz="2500" dirty="0" err="1" smtClean="0"/>
              <a:t>Dönem</a:t>
            </a:r>
            <a:r>
              <a:rPr lang="en-US" sz="2500" dirty="0" smtClean="0"/>
              <a:t> </a:t>
            </a:r>
            <a:r>
              <a:rPr lang="en-US" sz="2500" dirty="0" err="1" smtClean="0"/>
              <a:t>Kurslarında</a:t>
            </a:r>
            <a:r>
              <a:rPr lang="en-US" sz="2500" dirty="0" smtClean="0"/>
              <a:t> </a:t>
            </a:r>
            <a:endParaRPr lang="tr-TR" sz="2500" dirty="0" smtClean="0"/>
          </a:p>
          <a:p>
            <a:pPr marL="342900" lvl="1" indent="-342900">
              <a:buNone/>
            </a:pPr>
            <a:r>
              <a:rPr lang="tr-TR" sz="2500" dirty="0" smtClean="0"/>
              <a:t> 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5,6 ve</a:t>
            </a:r>
            <a:r>
              <a:rPr lang="tr-TR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7.sınıflarındaki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öğrenciler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ile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9,10 ve 11. </a:t>
            </a:r>
            <a:r>
              <a:rPr lang="en-US" sz="2500" dirty="0" err="1" smtClean="0"/>
              <a:t>sınıflarındaki</a:t>
            </a:r>
            <a:r>
              <a:rPr lang="en-US" sz="2500" dirty="0" smtClean="0"/>
              <a:t> </a:t>
            </a:r>
            <a:r>
              <a:rPr lang="en-US" sz="2500" dirty="0" err="1" smtClean="0"/>
              <a:t>öğrenciler</a:t>
            </a:r>
            <a:r>
              <a:rPr lang="en-US" sz="2500" dirty="0" smtClean="0"/>
              <a:t> en </a:t>
            </a:r>
            <a:r>
              <a:rPr lang="en-US" sz="2500" dirty="0" err="1" smtClean="0"/>
              <a:t>fazla</a:t>
            </a:r>
            <a:endParaRPr lang="tr-TR" sz="2500" dirty="0" smtClean="0"/>
          </a:p>
          <a:p>
            <a:pPr marL="342900" lvl="1" indent="-342900">
              <a:buNone/>
            </a:pPr>
            <a:r>
              <a:rPr lang="en-US" sz="2500" dirty="0" smtClean="0"/>
              <a:t> </a:t>
            </a:r>
            <a:r>
              <a:rPr lang="en-US" sz="2500" b="1" dirty="0" smtClean="0">
                <a:solidFill>
                  <a:srgbClr val="C00000"/>
                </a:solidFill>
              </a:rPr>
              <a:t>5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/>
              <a:t>farklı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dersten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haftalık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toplam</a:t>
            </a:r>
            <a:r>
              <a:rPr lang="en-US" sz="2500" b="1" dirty="0" smtClean="0"/>
              <a:t> 12 </a:t>
            </a:r>
            <a:r>
              <a:rPr lang="en-US" sz="2500" b="1" dirty="0" err="1" smtClean="0"/>
              <a:t>saate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kadar</a:t>
            </a:r>
            <a:r>
              <a:rPr lang="en-US" sz="2500" b="1" dirty="0" smtClean="0"/>
              <a:t>; </a:t>
            </a:r>
            <a:endParaRPr lang="tr-TR" sz="2500" b="1" dirty="0" smtClean="0"/>
          </a:p>
          <a:p>
            <a:pPr marL="342900" lvl="1" indent="-342900">
              <a:buNone/>
            </a:pPr>
            <a:r>
              <a:rPr lang="tr-TR" sz="2500" dirty="0" smtClean="0"/>
              <a:t>   </a:t>
            </a:r>
            <a:r>
              <a:rPr lang="en-US" sz="2500" dirty="0" smtClean="0"/>
              <a:t>8.sınıftaki </a:t>
            </a:r>
            <a:r>
              <a:rPr lang="en-US" sz="2500" dirty="0" err="1" smtClean="0"/>
              <a:t>öğrenciler</a:t>
            </a:r>
            <a:r>
              <a:rPr lang="en-US" sz="2500" dirty="0" smtClean="0"/>
              <a:t> en </a:t>
            </a:r>
            <a:r>
              <a:rPr lang="en-US" sz="2500" dirty="0" err="1" smtClean="0"/>
              <a:t>fazla</a:t>
            </a:r>
            <a:r>
              <a:rPr lang="en-US" sz="2500" dirty="0" smtClean="0"/>
              <a:t> </a:t>
            </a:r>
            <a:endParaRPr lang="tr-TR" sz="2500" dirty="0" smtClean="0"/>
          </a:p>
          <a:p>
            <a:pPr marL="342900" lvl="1" indent="-342900">
              <a:buNone/>
            </a:pPr>
            <a:r>
              <a:rPr lang="tr-TR" sz="2500" b="1" dirty="0" smtClean="0"/>
              <a:t> </a:t>
            </a:r>
            <a:r>
              <a:rPr lang="en-US" sz="2500" b="1" dirty="0" smtClean="0"/>
              <a:t>6 </a:t>
            </a:r>
            <a:r>
              <a:rPr lang="en-US" sz="2500" b="1" dirty="0" err="1" smtClean="0"/>
              <a:t>farklı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dersten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haftalık</a:t>
            </a:r>
            <a:r>
              <a:rPr lang="en-US" sz="2500" b="1" dirty="0" smtClean="0"/>
              <a:t> 18 </a:t>
            </a:r>
            <a:r>
              <a:rPr lang="en-US" sz="2500" b="1" dirty="0" err="1" smtClean="0"/>
              <a:t>saate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kadar</a:t>
            </a:r>
            <a:r>
              <a:rPr lang="en-US" sz="2500" b="1" dirty="0" smtClean="0"/>
              <a:t>; </a:t>
            </a:r>
            <a:endParaRPr lang="tr-TR" sz="2500" b="1" dirty="0" smtClean="0"/>
          </a:p>
          <a:p>
            <a:pPr marL="342900" lvl="1" indent="-342900">
              <a:buNone/>
            </a:pPr>
            <a:r>
              <a:rPr lang="tr-TR" sz="2500" dirty="0" smtClean="0"/>
              <a:t>   </a:t>
            </a:r>
            <a:r>
              <a:rPr lang="en-US" sz="2500" dirty="0" err="1" smtClean="0"/>
              <a:t>ortaöğretim</a:t>
            </a:r>
            <a:r>
              <a:rPr lang="en-US" sz="2500" dirty="0" smtClean="0"/>
              <a:t> </a:t>
            </a:r>
            <a:r>
              <a:rPr lang="en-US" sz="2500" dirty="0" err="1" smtClean="0"/>
              <a:t>kurumlarının</a:t>
            </a:r>
            <a:r>
              <a:rPr lang="en-US" sz="2500" dirty="0" smtClean="0"/>
              <a:t> 12. </a:t>
            </a:r>
            <a:r>
              <a:rPr lang="en-US" sz="2500" dirty="0" err="1" smtClean="0"/>
              <a:t>sınıfındaki</a:t>
            </a:r>
            <a:r>
              <a:rPr lang="en-US" sz="2500" dirty="0" smtClean="0"/>
              <a:t> </a:t>
            </a:r>
            <a:r>
              <a:rPr lang="en-US" sz="2500" dirty="0" err="1" smtClean="0"/>
              <a:t>öğrenciler</a:t>
            </a:r>
            <a:r>
              <a:rPr lang="tr-TR" sz="2500" dirty="0" smtClean="0"/>
              <a:t> </a:t>
            </a:r>
            <a:r>
              <a:rPr lang="en-US" sz="2500" dirty="0" smtClean="0"/>
              <a:t>ve </a:t>
            </a:r>
            <a:r>
              <a:rPr lang="en-US" sz="2500" dirty="0" err="1" smtClean="0"/>
              <a:t>mezun</a:t>
            </a:r>
            <a:r>
              <a:rPr lang="en-US" sz="2500" dirty="0" smtClean="0"/>
              <a:t> </a:t>
            </a:r>
            <a:r>
              <a:rPr lang="en-US" sz="2500" dirty="0" err="1" smtClean="0"/>
              <a:t>durumdaki</a:t>
            </a:r>
            <a:r>
              <a:rPr lang="en-US" sz="2500" dirty="0" smtClean="0"/>
              <a:t> </a:t>
            </a:r>
            <a:r>
              <a:rPr lang="en-US" sz="2500" dirty="0" err="1" smtClean="0"/>
              <a:t>kursiyerler</a:t>
            </a:r>
            <a:r>
              <a:rPr lang="en-US" sz="2500" dirty="0" smtClean="0"/>
              <a:t> </a:t>
            </a:r>
            <a:r>
              <a:rPr lang="en-US" sz="2500" dirty="0" err="1" smtClean="0"/>
              <a:t>ise</a:t>
            </a:r>
            <a:r>
              <a:rPr lang="en-US" sz="2500" dirty="0" smtClean="0"/>
              <a:t> en </a:t>
            </a:r>
            <a:r>
              <a:rPr lang="en-US" sz="2500" dirty="0" err="1" smtClean="0"/>
              <a:t>fazla</a:t>
            </a:r>
            <a:r>
              <a:rPr lang="en-US" sz="2500" dirty="0" smtClean="0"/>
              <a:t> </a:t>
            </a:r>
            <a:endParaRPr lang="tr-TR" sz="2500" dirty="0" smtClean="0"/>
          </a:p>
          <a:p>
            <a:pPr marL="342900" lvl="1" indent="-342900">
              <a:buNone/>
            </a:pPr>
            <a:r>
              <a:rPr lang="tr-TR" sz="25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farklı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dersten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haftalık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24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saate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kadar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alabilirler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. </a:t>
            </a:r>
            <a:endParaRPr lang="tr-TR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583B4-EB5E-454F-9507-B1C1A3F14404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</p:spTree>
  </p:cSld>
  <p:clrMapOvr>
    <a:masterClrMapping/>
  </p:clrMapOvr>
  <p:transition>
    <p:cover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533400"/>
            <a:ext cx="7856041" cy="1219200"/>
          </a:xfrm>
        </p:spPr>
        <p:txBody>
          <a:bodyPr/>
          <a:lstStyle/>
          <a:p>
            <a:r>
              <a:rPr lang="tr-TR" b="1" dirty="0" smtClean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505475"/>
          </a:xfrm>
        </p:spPr>
        <p:txBody>
          <a:bodyPr/>
          <a:lstStyle/>
          <a:p>
            <a:pPr marL="342900" lvl="1" indent="-342900">
              <a:buNone/>
            </a:pPr>
            <a:r>
              <a:rPr lang="tr-TR" sz="3200" dirty="0" smtClean="0"/>
              <a:t> </a:t>
            </a:r>
            <a:r>
              <a:rPr lang="tr-TR" sz="3200" dirty="0" smtClean="0">
                <a:latin typeface="Arial" pitchFamily="34" charset="0"/>
                <a:cs typeface="Arial" pitchFamily="34" charset="0"/>
              </a:rPr>
              <a:t>MADDE:22</a:t>
            </a:r>
          </a:p>
          <a:p>
            <a:pPr marL="342900" lvl="1" indent="-342900">
              <a:buNone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Örgün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kurumlarında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açılan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kurslarda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hafta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içi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günde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fazla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farklı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dersten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toplam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4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saate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kadar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hafta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günde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fazla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farklıdersten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toplam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saate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kadar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verilebilir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Yaygın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kurumlarınca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yürütülen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DYK’larda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süreler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halk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merkezi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müdürlüklerince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belirlenir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82913137"/>
      </p:ext>
    </p:extLst>
  </p:cSld>
  <p:clrMapOvr>
    <a:masterClrMapping/>
  </p:clrMapOvr>
  <p:transition>
    <p:cover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568952" cy="5775920"/>
          </a:xfrm>
        </p:spPr>
        <p:txBody>
          <a:bodyPr/>
          <a:lstStyle/>
          <a:p>
            <a:r>
              <a:rPr lang="tr-TR" b="1" dirty="0" smtClean="0"/>
              <a:t>    </a:t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2132856"/>
            <a:ext cx="7704855" cy="1728191"/>
          </a:xfrm>
        </p:spPr>
        <p:txBody>
          <a:bodyPr/>
          <a:lstStyle/>
          <a:p>
            <a:pPr>
              <a:buNone/>
            </a:pPr>
            <a:endParaRPr lang="tr-TR" b="1" dirty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1556792"/>
            <a:ext cx="86409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496888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MADDE:20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496888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DYK’lara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kayıt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yaptıran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öğrencilerin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devamları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zorunludur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Her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döneminde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okutulması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gereken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toplam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saatinin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özürsüz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olarak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1/10’ u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kadar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devam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etmeyen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öğrencilerin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kaydı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silinir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51520" y="4162787"/>
            <a:ext cx="856895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501650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MADDE.24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50165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DYK’larda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dersten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dönemlik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açılan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süresi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16,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yıllık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açılan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süresi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32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saatinden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olamaz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Yaz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kurslarında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hüküm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uygulanmaz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1650" algn="l"/>
              </a:tabLst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7216281"/>
      </p:ext>
    </p:extLst>
  </p:cSld>
  <p:clrMapOvr>
    <a:masterClrMapping/>
  </p:clrMapOvr>
  <p:transition>
    <p:cover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3" y="188640"/>
            <a:ext cx="8136904" cy="1512168"/>
          </a:xfrm>
        </p:spPr>
        <p:txBody>
          <a:bodyPr/>
          <a:lstStyle/>
          <a:p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/>
              <a:t/>
            </a:r>
            <a:br>
              <a:rPr lang="tr-TR" sz="4000" b="1" dirty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/>
              <a:t/>
            </a:r>
            <a:br>
              <a:rPr lang="tr-TR" sz="4000" b="1" dirty="0"/>
            </a:b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04665"/>
            <a:ext cx="8568952" cy="6048671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2-İL/İLÇE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KOMİSYONLARI</a:t>
            </a:r>
          </a:p>
          <a:p>
            <a:pPr>
              <a:buNone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tr-TR" sz="2200" b="1" dirty="0" smtClean="0">
                <a:latin typeface="Arial" pitchFamily="34" charset="0"/>
                <a:cs typeface="Arial" pitchFamily="34" charset="0"/>
              </a:rPr>
              <a:t>MADDE:1</a:t>
            </a:r>
            <a:endParaRPr lang="tr-TR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2453628"/>
            <a:ext cx="82809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373063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İl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ilçe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komisyonları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DYK’ların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planlanması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yürütülmesiyle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ilgili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tüm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ve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işlemlerin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yerine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getirilmesini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koordine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etmek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amacıyla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her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yıl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eylül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ayının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ilk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haftasında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il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ilçe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millî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eğitim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müdürlüklerince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oluşturulur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063" algn="l"/>
              </a:tabLst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798845"/>
      </p:ext>
    </p:extLst>
  </p:cSld>
  <p:clrMapOvr>
    <a:masterClrMapping/>
  </p:clrMapOvr>
  <p:transition>
    <p:cover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865515"/>
          </a:xfrm>
        </p:spPr>
        <p:txBody>
          <a:bodyPr/>
          <a:lstStyle/>
          <a:p>
            <a:pPr marL="457200" lvl="1" indent="0" eaLnBrk="0" hangingPunct="0">
              <a:spcBef>
                <a:spcPct val="0"/>
              </a:spcBef>
              <a:buSzPct val="100000"/>
              <a:buNone/>
              <a:tabLst>
                <a:tab pos="373063" algn="l"/>
              </a:tabLst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MADDE:2</a:t>
            </a:r>
          </a:p>
          <a:p>
            <a:pPr marL="457200" lvl="1" indent="0" eaLnBrk="0" hangingPunct="0">
              <a:spcBef>
                <a:spcPct val="0"/>
              </a:spcBef>
              <a:buSzPct val="100000"/>
              <a:buNone/>
              <a:tabLst>
                <a:tab pos="373063" algn="l"/>
              </a:tabLst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Komisyonlar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illerde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sınavlardan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sorumlu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millî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müdür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yardımcısı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şube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müdürünün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başkanlığında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ortaokul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/imam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hatip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ortaokulu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müdürü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ortaöğretim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kurumu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müdürü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halk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eğitimi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merkezi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müdürü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e-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modülü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kullanıcısı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olmak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üzere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; 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hangingPunct="0">
              <a:spcBef>
                <a:spcPct val="0"/>
              </a:spcBef>
              <a:buSzPct val="100000"/>
              <a:buNone/>
              <a:tabLst>
                <a:tab pos="373063" algn="l"/>
              </a:tabLst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ilçelerde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sınavlardan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sorumlu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şube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müdürü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başkanlığında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ortaokul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/imam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hatip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ortaokulu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müdürü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iki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ortaöğretim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kurumu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müdürü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halk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eğitimi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merkezi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müdürü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ilçe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e-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modülü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kullanıcısı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olmak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üzere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eaLnBrk="0" hangingPunct="0">
              <a:spcBef>
                <a:spcPct val="0"/>
              </a:spcBef>
              <a:buSzPct val="100000"/>
              <a:buNone/>
              <a:tabLst>
                <a:tab pos="373063" algn="l"/>
              </a:tabLst>
            </a:pP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yedişer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kişiden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oluşur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800" b="1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</p:spTree>
  </p:cSld>
  <p:clrMapOvr>
    <a:masterClrMapping/>
  </p:clrMapOvr>
  <p:transition>
    <p:cover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7" y="548680"/>
            <a:ext cx="8136904" cy="360040"/>
          </a:xfrm>
        </p:spPr>
        <p:txBody>
          <a:bodyPr/>
          <a:lstStyle/>
          <a:p>
            <a:pPr lvl="0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 </a:t>
            </a:r>
            <a:br>
              <a:rPr lang="tr-TR" b="1" dirty="0" smtClean="0"/>
            </a:br>
            <a:r>
              <a:rPr lang="tr-TR" sz="2800" b="1" dirty="0" smtClean="0"/>
              <a:t>3-</a:t>
            </a:r>
            <a:r>
              <a:rPr lang="en-US" sz="2800" b="1" dirty="0" smtClean="0"/>
              <a:t>KURS MERKEZLERİ</a:t>
            </a:r>
            <a:r>
              <a:rPr lang="tr-TR" sz="2800" b="1" dirty="0" smtClean="0"/>
              <a:t>/MADDE:1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544616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merkezi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olmak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isteyen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örgün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kurumları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halk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merkezleri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merkezi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müracaatını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modülü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üzerinden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belirlenen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iş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takvimi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doğrultusunda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yapar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Kursları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bazlı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açılacak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şekilde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planlayarak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modülüne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giriş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yapar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Sınıf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oluşturma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işlemlerinde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sınıf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düzeyinde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hangi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derslerden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açacaklarını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başvuru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ekranından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işler.Kurs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merkezi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olmak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isteyen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okul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kurum,imkânları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ölçüsünde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açma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isteğinde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bulunarak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öğrencilerin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tercihine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sunar.Kurslar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ilçe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komisyonunca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onaylanan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derslerden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yeterli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Sayıda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öğrenci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kursiyer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talebi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olması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linde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açılır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tr-T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 az 6 farklı dersten ifadesi </a:t>
            </a:r>
            <a:r>
              <a:rPr lang="tr-T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kaıdırıldı</a:t>
            </a:r>
            <a:r>
              <a:rPr lang="tr-T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.)</a:t>
            </a:r>
            <a:endParaRPr lang="tr-TR" sz="20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10211358"/>
      </p:ext>
    </p:extLst>
  </p:cSld>
  <p:clrMapOvr>
    <a:masterClrMapping/>
  </p:clrMapOvr>
  <p:transition>
    <p:cover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328592"/>
          </a:xfrm>
        </p:spPr>
        <p:txBody>
          <a:bodyPr/>
          <a:lstStyle/>
          <a:p>
            <a:pPr marL="342900" lvl="1" indent="-342900">
              <a:buNone/>
            </a:pPr>
            <a:r>
              <a:rPr lang="tr-TR" dirty="0" smtClean="0"/>
              <a:t>MADDE:2</a:t>
            </a:r>
          </a:p>
          <a:p>
            <a:pPr marL="342900" lvl="1" indent="-342900">
              <a:buNone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e-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modülü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üzerinden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kurslara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başvuru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yapacak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resmî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örgün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kurumu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öğrencilerine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devam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ettikleri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okul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müdürlüklerince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şifresi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verilir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Açık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öğretim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okulları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özel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öğretim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kurumlarına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devam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etmekte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öğrenciler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ile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kursiyerlere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merkezlerince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e-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kullanım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şifresi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verilir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89097081"/>
      </p:ext>
    </p:extLst>
  </p:cSld>
  <p:clrMapOvr>
    <a:masterClrMapping/>
  </p:clrMapOvr>
  <p:transition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640960" cy="4320480"/>
          </a:xfrm>
        </p:spPr>
        <p:txBody>
          <a:bodyPr/>
          <a:lstStyle/>
          <a:p>
            <a:pPr algn="ctr"/>
            <a:r>
              <a:rPr lang="tr-TR" sz="4800" b="1" dirty="0" smtClean="0"/>
              <a:t> </a:t>
            </a:r>
            <a:r>
              <a:rPr lang="tr-TR" sz="3200" b="1" dirty="0" smtClean="0"/>
              <a:t>ÖRGÜN </a:t>
            </a:r>
            <a:r>
              <a:rPr lang="tr-TR" sz="3200" b="1" dirty="0"/>
              <a:t>VE </a:t>
            </a:r>
            <a:r>
              <a:rPr lang="tr-TR" sz="3200" b="1" dirty="0" smtClean="0"/>
              <a:t>YAYGIN EĞİTİMİ  </a:t>
            </a:r>
            <a:r>
              <a:rPr lang="tr-TR" sz="3200" b="1" dirty="0"/>
              <a:t>DESTEKLEME </a:t>
            </a:r>
            <a:r>
              <a:rPr lang="tr-TR" sz="3200" b="1" dirty="0" smtClean="0"/>
              <a:t>VE YETİŞTİRMEKURSLARI</a:t>
            </a:r>
            <a:br>
              <a:rPr lang="tr-TR" sz="3200" b="1" dirty="0" smtClean="0"/>
            </a:br>
            <a:r>
              <a:rPr lang="tr-TR" sz="3200" b="1" dirty="0" smtClean="0"/>
              <a:t>KLAVUZU</a:t>
            </a:r>
            <a:endParaRPr lang="tr-TR" sz="3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AE71D-E3B1-4747-AA89-660DEBD40018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27586246"/>
      </p:ext>
    </p:extLst>
  </p:cSld>
  <p:clrMapOvr>
    <a:masterClrMapping/>
  </p:clrMapOvr>
  <p:transition>
    <p:cover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264696"/>
          </a:xfrm>
        </p:spPr>
        <p:txBody>
          <a:bodyPr/>
          <a:lstStyle/>
          <a:p>
            <a:pPr lvl="1">
              <a:buNone/>
            </a:pPr>
            <a:endParaRPr lang="tr-TR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4-ÖĞRETMEN BAŞVURULARI</a:t>
            </a:r>
          </a:p>
          <a:p>
            <a:pPr lvl="1">
              <a:buNone/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MADDE1-2-3</a:t>
            </a:r>
          </a:p>
          <a:p>
            <a:pPr lvl="1">
              <a:buNone/>
            </a:pPr>
            <a:r>
              <a:rPr lang="en-US" sz="2000" dirty="0" err="1" smtClean="0"/>
              <a:t>Kurslarda</a:t>
            </a:r>
            <a:r>
              <a:rPr lang="en-US" sz="2000" dirty="0" smtClean="0"/>
              <a:t> </a:t>
            </a:r>
            <a:r>
              <a:rPr lang="en-US" sz="2000" dirty="0" err="1" smtClean="0"/>
              <a:t>görev</a:t>
            </a:r>
            <a:r>
              <a:rPr lang="en-US" sz="2000" dirty="0" smtClean="0"/>
              <a:t> </a:t>
            </a:r>
            <a:r>
              <a:rPr lang="en-US" sz="2000" dirty="0" err="1" smtClean="0"/>
              <a:t>almak</a:t>
            </a:r>
            <a:r>
              <a:rPr lang="en-US" sz="2000" dirty="0" smtClean="0"/>
              <a:t> </a:t>
            </a:r>
            <a:r>
              <a:rPr lang="en-US" sz="2000" dirty="0" err="1" smtClean="0"/>
              <a:t>isteyen</a:t>
            </a:r>
            <a:r>
              <a:rPr lang="en-US" sz="2000" dirty="0" smtClean="0"/>
              <a:t> </a:t>
            </a:r>
            <a:r>
              <a:rPr lang="en-US" sz="2000" dirty="0" err="1" smtClean="0"/>
              <a:t>kadrolu</a:t>
            </a:r>
            <a:r>
              <a:rPr lang="tr-TR" sz="2000" dirty="0" smtClean="0"/>
              <a:t> </a:t>
            </a:r>
            <a:r>
              <a:rPr lang="en-US" sz="2000" dirty="0" err="1" smtClean="0"/>
              <a:t>öğretmenler,Mebbis</a:t>
            </a:r>
            <a:endParaRPr lang="tr-TR" sz="2000" dirty="0" smtClean="0"/>
          </a:p>
          <a:p>
            <a:pPr lvl="1">
              <a:buNone/>
            </a:pPr>
            <a:r>
              <a:rPr lang="en-US" sz="2000" dirty="0" err="1" smtClean="0"/>
              <a:t>şifreleri</a:t>
            </a:r>
            <a:r>
              <a:rPr lang="en-US" sz="2000" dirty="0" smtClean="0"/>
              <a:t> </a:t>
            </a:r>
            <a:r>
              <a:rPr lang="en-US" sz="2000" dirty="0" err="1" smtClean="0"/>
              <a:t>ile</a:t>
            </a:r>
            <a:r>
              <a:rPr lang="en-US" sz="2000" dirty="0" smtClean="0"/>
              <a:t> e-</a:t>
            </a:r>
            <a:r>
              <a:rPr lang="en-US" sz="2000" dirty="0" err="1" smtClean="0"/>
              <a:t>kurs</a:t>
            </a:r>
            <a:r>
              <a:rPr lang="en-US" sz="2000" dirty="0" smtClean="0"/>
              <a:t> </a:t>
            </a:r>
            <a:r>
              <a:rPr lang="en-US" sz="2000" dirty="0" err="1" smtClean="0"/>
              <a:t>modülünden</a:t>
            </a:r>
            <a:r>
              <a:rPr lang="en-US" sz="2000" dirty="0" smtClean="0"/>
              <a:t> </a:t>
            </a:r>
            <a:r>
              <a:rPr lang="en-US" sz="2000" dirty="0" err="1" smtClean="0"/>
              <a:t>görev</a:t>
            </a:r>
            <a:r>
              <a:rPr lang="en-US" sz="2000" dirty="0" smtClean="0"/>
              <a:t> </a:t>
            </a:r>
            <a:r>
              <a:rPr lang="en-US" sz="2000" dirty="0" err="1" smtClean="0"/>
              <a:t>almak</a:t>
            </a:r>
            <a:r>
              <a:rPr lang="tr-TR" sz="2000" dirty="0" smtClean="0"/>
              <a:t> </a:t>
            </a:r>
            <a:r>
              <a:rPr lang="en-US" sz="2000" dirty="0" err="1" smtClean="0"/>
              <a:t>istedikleri</a:t>
            </a:r>
            <a:r>
              <a:rPr lang="en-US" sz="2000" dirty="0" smtClean="0"/>
              <a:t> </a:t>
            </a:r>
            <a:r>
              <a:rPr lang="en-US" sz="2000" dirty="0" err="1" smtClean="0"/>
              <a:t>kurs</a:t>
            </a:r>
            <a:endParaRPr lang="tr-TR" sz="2000" dirty="0" smtClean="0"/>
          </a:p>
          <a:p>
            <a:pPr lvl="1">
              <a:buNone/>
            </a:pPr>
            <a:r>
              <a:rPr lang="en-US" sz="2000" dirty="0" err="1" smtClean="0"/>
              <a:t>merkezi</a:t>
            </a:r>
            <a:r>
              <a:rPr lang="en-US" sz="2000" dirty="0" smtClean="0"/>
              <a:t> </a:t>
            </a:r>
            <a:r>
              <a:rPr lang="en-US" sz="2000" dirty="0" err="1" smtClean="0"/>
              <a:t>tercihlerini</a:t>
            </a:r>
            <a:r>
              <a:rPr lang="en-US" sz="2000" dirty="0" smtClean="0"/>
              <a:t> </a:t>
            </a:r>
            <a:r>
              <a:rPr lang="en-US" sz="2000" dirty="0" err="1" smtClean="0"/>
              <a:t>yaparak</a:t>
            </a:r>
            <a:r>
              <a:rPr lang="en-US" sz="2000" dirty="0" smtClean="0"/>
              <a:t> </a:t>
            </a:r>
            <a:r>
              <a:rPr lang="en-US" sz="2000" dirty="0" err="1" smtClean="0"/>
              <a:t>başvuruda</a:t>
            </a:r>
            <a:r>
              <a:rPr lang="tr-TR" sz="2000" dirty="0" smtClean="0"/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bulunurlar.kurs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merkezi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tarafından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belirlenen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derslerden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Talim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Terbiye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Kurulu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9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No’lu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Kararı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çerçevesinde;atama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branşları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ile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okutabilecekleri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diğer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derslerden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kurs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başvurusunda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bulunabilirler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tr-TR" sz="1400" dirty="0" smtClean="0"/>
          </a:p>
          <a:p>
            <a:pPr lvl="1">
              <a:buNone/>
            </a:pPr>
            <a:endParaRPr lang="tr-TR" sz="1400" dirty="0" smtClean="0"/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Öğretmenler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kadrolarının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bulunduğu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veya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görevli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oldukları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ilçede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görev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almak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istedikleri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üç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merkezine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kadar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tercihte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bulunabilir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0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Tercihleri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dışında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görev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almak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isteyen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öğretmenler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Tercihlerim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dışında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merkezinde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görevlendirilmek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istiyorum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butonunu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İşaretleyerek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ilçedeki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öğretmen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ihtiyacı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bulunan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herhangi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kurs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merkezinde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görev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alma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talebinde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bulunabilirler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endParaRPr lang="tr-TR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692590804"/>
      </p:ext>
    </p:extLst>
  </p:cSld>
  <p:clrMapOvr>
    <a:masterClrMapping/>
  </p:clrMapOvr>
  <p:transition>
    <p:cover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533400"/>
            <a:ext cx="6048673" cy="519336"/>
          </a:xfrm>
        </p:spPr>
        <p:txBody>
          <a:bodyPr/>
          <a:lstStyle/>
          <a:p>
            <a:r>
              <a:rPr lang="tr-TR" b="1" dirty="0" smtClean="0"/>
              <a:t>     </a:t>
            </a:r>
            <a:br>
              <a:rPr lang="tr-TR" b="1" dirty="0" smtClean="0"/>
            </a:br>
            <a:r>
              <a:rPr lang="tr-TR" b="1" dirty="0"/>
              <a:t> </a:t>
            </a:r>
            <a:r>
              <a:rPr lang="tr-TR" b="1" dirty="0" smtClean="0"/>
              <a:t> 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MADDE:4-5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896544"/>
          </a:xfrm>
        </p:spPr>
        <p:txBody>
          <a:bodyPr/>
          <a:lstStyle/>
          <a:p>
            <a:pPr lvl="1">
              <a:buNone/>
            </a:pP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ücreti</a:t>
            </a:r>
            <a:r>
              <a:rPr lang="en-US" dirty="0" smtClean="0"/>
              <a:t> </a:t>
            </a:r>
            <a:r>
              <a:rPr lang="en-US" dirty="0" err="1" smtClean="0"/>
              <a:t>karşılığında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almak</a:t>
            </a:r>
            <a:r>
              <a:rPr lang="en-US" dirty="0" smtClean="0"/>
              <a:t> </a:t>
            </a:r>
            <a:r>
              <a:rPr lang="en-US" dirty="0" err="1" smtClean="0"/>
              <a:t>isteyen</a:t>
            </a:r>
            <a:r>
              <a:rPr lang="en-US" dirty="0" smtClean="0"/>
              <a:t> </a:t>
            </a:r>
            <a:r>
              <a:rPr lang="en-US" dirty="0" err="1" smtClean="0"/>
              <a:t>ücretli</a:t>
            </a:r>
            <a:endParaRPr lang="tr-TR" dirty="0" smtClean="0"/>
          </a:p>
          <a:p>
            <a:pPr lvl="1">
              <a:buNone/>
            </a:pPr>
            <a:r>
              <a:rPr lang="en-US" dirty="0" err="1" smtClean="0"/>
              <a:t>öğretmenler</a:t>
            </a:r>
            <a:r>
              <a:rPr lang="en-US" dirty="0" smtClean="0"/>
              <a:t>, e-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modülü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sisteme</a:t>
            </a:r>
            <a:r>
              <a:rPr lang="en-US" dirty="0" smtClean="0"/>
              <a:t> ilk</a:t>
            </a:r>
            <a:endParaRPr lang="tr-TR" dirty="0" smtClean="0"/>
          </a:p>
          <a:p>
            <a:pPr lvl="1">
              <a:buNone/>
            </a:pPr>
            <a:r>
              <a:rPr lang="en-US" dirty="0" err="1" smtClean="0"/>
              <a:t>girişte</a:t>
            </a:r>
            <a:r>
              <a:rPr lang="en-US" dirty="0" smtClean="0"/>
              <a:t> </a:t>
            </a:r>
            <a:r>
              <a:rPr lang="en-US" dirty="0" err="1" smtClean="0"/>
              <a:t>oluşturacakları</a:t>
            </a:r>
            <a:r>
              <a:rPr lang="en-US" dirty="0" smtClean="0"/>
              <a:t> </a:t>
            </a:r>
            <a:r>
              <a:rPr lang="en-US" dirty="0" err="1" smtClean="0"/>
              <a:t>şifre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başvurularını</a:t>
            </a:r>
            <a:endParaRPr lang="tr-TR" dirty="0" smtClean="0"/>
          </a:p>
          <a:p>
            <a:pPr lvl="1">
              <a:buNone/>
            </a:pPr>
            <a:r>
              <a:rPr lang="en-US" dirty="0" err="1" smtClean="0"/>
              <a:t>yaparak</a:t>
            </a:r>
            <a:r>
              <a:rPr lang="en-US" dirty="0" smtClean="0"/>
              <a:t>, </a:t>
            </a:r>
            <a:r>
              <a:rPr lang="en-US" dirty="0" err="1" smtClean="0"/>
              <a:t>sistemden</a:t>
            </a:r>
            <a:r>
              <a:rPr lang="en-US" dirty="0" smtClean="0"/>
              <a:t> </a:t>
            </a:r>
            <a:r>
              <a:rPr lang="en-US" dirty="0" err="1" smtClean="0"/>
              <a:t>alacakları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evrakı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/</a:t>
            </a:r>
            <a:r>
              <a:rPr lang="en-US" dirty="0" err="1" smtClean="0"/>
              <a:t>ilçe</a:t>
            </a:r>
            <a:endParaRPr lang="tr-TR" dirty="0" smtClean="0"/>
          </a:p>
          <a:p>
            <a:pPr lvl="1">
              <a:buNone/>
            </a:pPr>
            <a:r>
              <a:rPr lang="en-US" dirty="0" err="1" smtClean="0"/>
              <a:t>komisyonuna</a:t>
            </a:r>
            <a:r>
              <a:rPr lang="en-US" dirty="0" smtClean="0"/>
              <a:t> </a:t>
            </a:r>
            <a:r>
              <a:rPr lang="en-US" dirty="0" err="1" smtClean="0"/>
              <a:t>ulaştırır.Başvurular</a:t>
            </a:r>
            <a:r>
              <a:rPr lang="en-US" dirty="0" smtClean="0"/>
              <a:t>,</a:t>
            </a:r>
            <a:endParaRPr lang="tr-TR" dirty="0" smtClean="0"/>
          </a:p>
          <a:p>
            <a:pPr lvl="1">
              <a:buNone/>
            </a:pPr>
            <a:endParaRPr lang="tr-TR" dirty="0" smtClean="0">
              <a:solidFill>
                <a:schemeClr val="accent6">
                  <a:lumMod val="40000"/>
                  <a:lumOff val="60000"/>
                </a:schemeClr>
              </a:solidFill>
              <a:hlinkClick r:id="rId3"/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hlinkClick r:id="rId3"/>
              </a:rPr>
              <a:t>http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hlinkClick r:id="rId3"/>
              </a:rPr>
              <a:t>://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  <a:hlinkClick r:id="rId3"/>
              </a:rPr>
              <a:t>odsgm.meb.gov.tr/kurslar</a:t>
            </a:r>
            <a:r>
              <a:rPr lang="tr-T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err="1" smtClean="0"/>
              <a:t>veya</a:t>
            </a:r>
            <a:endParaRPr lang="tr-TR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https://e-kurs.eba.gov.tr</a:t>
            </a:r>
            <a:endParaRPr lang="tr-TR" dirty="0" smtClean="0"/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internet </a:t>
            </a:r>
            <a:r>
              <a:rPr lang="en-US" dirty="0" err="1" smtClean="0"/>
              <a:t>adresinden</a:t>
            </a:r>
            <a:r>
              <a:rPr lang="en-US" dirty="0" smtClean="0"/>
              <a:t> e-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modülü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gerçekleştirilir</a:t>
            </a:r>
            <a:r>
              <a:rPr lang="en-US" dirty="0" smtClean="0"/>
              <a:t>.</a:t>
            </a:r>
            <a:endParaRPr lang="tr-TR" sz="2000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98318992"/>
      </p:ext>
    </p:extLst>
  </p:cSld>
  <p:clrMapOvr>
    <a:masterClrMapping/>
  </p:clrMapOvr>
  <p:transition>
    <p:cover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77E42-6B9D-4B5F-8ADA-8666D205A780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683568" y="476672"/>
            <a:ext cx="7344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 smtClean="0"/>
              <a:t>6-</a:t>
            </a:r>
            <a:r>
              <a:rPr lang="en-US" dirty="0" smtClean="0"/>
              <a:t>KURSLARA ÖĞRENCİ/KURSİYER BAŞVURULARI</a:t>
            </a:r>
            <a:endParaRPr lang="tr-TR" dirty="0" smtClean="0"/>
          </a:p>
          <a:p>
            <a:pPr lvl="0"/>
            <a:r>
              <a:rPr lang="en-US" dirty="0" smtClean="0"/>
              <a:t>M</a:t>
            </a:r>
            <a:r>
              <a:rPr lang="tr-TR" dirty="0" smtClean="0"/>
              <a:t>ADDE:1-3</a:t>
            </a: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79512" y="1176035"/>
            <a:ext cx="8712968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338138" algn="l"/>
              </a:tabLst>
            </a:pPr>
            <a:r>
              <a:rPr kumimoji="0" lang="tr-T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1.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Kurslara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Millî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Eğitim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Bakanlığına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bağlı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resmî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özel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ortaokullar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imam-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hatip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ortaokulları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resmi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özel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ortaöğretim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kurumları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ve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açık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öğretim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kurumlarına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devam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eden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istekli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öğrenciler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ile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mezun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durumdaki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kursiyerler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başvurabilir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338138" algn="l"/>
              </a:tabLst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Örgün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eğitime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devam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eden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öğrenciler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okul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kurumlarından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alacakları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eba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şifresi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ile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e-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modülü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üzerinden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başvuru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yapar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338138" algn="l"/>
              </a:tabLst>
            </a:pP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Açık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öğretim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öğrencileri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halk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eğitimi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merkezi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müdürlüklerince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e-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modülünden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verilecek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e-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şifresi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ile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il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ilçe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millî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eğitim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müdürlüklerindeki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DYK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komisyonlarınca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belirlenen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okulları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tercih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edecek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şekilde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başvurularını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gerçekleştirir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tr-TR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77E42-6B9D-4B5F-8ADA-8666D205A780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179512" y="692696"/>
            <a:ext cx="871296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hangingPunct="0">
              <a:buSzPct val="100000"/>
              <a:tabLst>
                <a:tab pos="338138" algn="l"/>
              </a:tabLst>
            </a:pPr>
            <a:r>
              <a:rPr lang="tr-T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MADDE:4-5</a:t>
            </a:r>
          </a:p>
          <a:p>
            <a:pPr lvl="1" eaLnBrk="0" hangingPunct="0">
              <a:buSzPct val="100000"/>
              <a:tabLst>
                <a:tab pos="338138" algn="l"/>
              </a:tabLst>
            </a:pPr>
            <a:endParaRPr lang="tr-TR" sz="2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eaLnBrk="0" hangingPunct="0">
              <a:buSzPct val="100000"/>
              <a:tabLst>
                <a:tab pos="338138" algn="l"/>
              </a:tabLst>
            </a:pPr>
            <a:r>
              <a:rPr lang="tr-TR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Özel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öğretim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kurumlarına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devam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eden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öğrenciler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özel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okul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öğrencileri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okullarının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bulundukları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ilçedeki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kurs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merkezlerinin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birine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başvurarak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alacakları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e-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kurs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şifresi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ile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aynı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ilçedeki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kurs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merkezlerinden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birine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e-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kurs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modülü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üzerinden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başvuru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yapar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tr-TR" sz="2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eaLnBrk="0" hangingPunct="0">
              <a:buSzPct val="100000"/>
              <a:tabLst>
                <a:tab pos="338138" algn="l"/>
              </a:tabLst>
            </a:pPr>
            <a:endParaRPr lang="tr-TR" sz="26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 eaLnBrk="0" hangingPunct="0">
              <a:buSzPct val="100000"/>
              <a:tabLst>
                <a:tab pos="338138" algn="l"/>
              </a:tabLst>
            </a:pPr>
            <a:r>
              <a:rPr lang="tr-TR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Kursiyerler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halk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eğitim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merkezi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müdürlüklerine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diploma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veya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mezuniyet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belgesi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ile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müracaat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ederek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alacakları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e-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kurs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şifresi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ile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e-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kurs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modülü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üzerinden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başvuru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yapar</a:t>
            </a:r>
            <a:r>
              <a:rPr lang="en-US" sz="26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cover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77E42-6B9D-4B5F-8ADA-8666D205A780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  <p:sp>
        <p:nvSpPr>
          <p:cNvPr id="4" name="3 Dikdörtgen"/>
          <p:cNvSpPr/>
          <p:nvPr/>
        </p:nvSpPr>
        <p:spPr>
          <a:xfrm>
            <a:off x="323528" y="548680"/>
            <a:ext cx="8352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      7.SINIFLARIN OLUŞTURULMASI VESONLANDIRILMASI</a:t>
            </a: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     MADDE:1-2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179512" y="1358448"/>
            <a:ext cx="871296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3683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merkezleri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e-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modülü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üzerinden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öğrencilerin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önceki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yıla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AYBP,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kursiyerlerin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diploma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esas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alınarak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sınıf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oluşturma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iş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işlemlerini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yapar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368300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368300" algn="l"/>
              </a:tabLst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sınıfa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devam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edecek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öğrenci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kursiyer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sayısının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10’dan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; 20'den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fazla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olmaması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esastır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368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tr-TR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3683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Öğrenci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kursiyer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sayısının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20’ den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fazla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olması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durumunda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ikinci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sınıf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oluşturulur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Ancak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her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sınıfın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azami</a:t>
            </a:r>
            <a:r>
              <a:rPr lang="tr-T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öğrenci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sayısı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dolmadan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yeni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sınıfı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oluşturulamaz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368300" algn="l"/>
              </a:tabLs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36830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Ancak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sınıflı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programlarında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sınıf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kapasitesi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dikkate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alınarak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öğrenci</a:t>
            </a:r>
            <a:r>
              <a:rPr lang="tr-T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sayısı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25’e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kadar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çıkarılabilir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cover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00057" cy="1219200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865515"/>
          </a:xfrm>
        </p:spPr>
        <p:txBody>
          <a:bodyPr/>
          <a:lstStyle/>
          <a:p>
            <a:pPr marL="342900" lvl="1" indent="-342900"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MADDE:3,5</a:t>
            </a: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Aynı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yerleşim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biriminde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birden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fazla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merkezinin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bulunmaması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öğrencilerin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taşınma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imkânının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olmaması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gibi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sebeplerle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sınıf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mevcudunun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10’a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ulaşamaması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durumunda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ilçe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millî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müdürlüğünün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onayı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ile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beş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öğrenciden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az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olmamak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kaydıyla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sınıf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oluşturulabilir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  <a:endParaRPr lang="tr-TR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devam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eden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öğrenci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kursiyer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sayısının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10’un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altına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düşmesi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durumunda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Okul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kurum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müdürünün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teklifi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ile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komisyon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tarafından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sonunda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sınıfının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birleştirilmesi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veya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kapatılmasına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verilir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işlemler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modülü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üzerinden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merkezi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müdürlüğü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tarafından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yapılır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 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17791499"/>
      </p:ext>
    </p:extLst>
  </p:cSld>
  <p:clrMapOvr>
    <a:masterClrMapping/>
  </p:clrMapOvr>
  <p:transition>
    <p:cover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77E42-6B9D-4B5F-8ADA-8666D205A780}" type="slidenum">
              <a:rPr lang="tr-TR" smtClean="0"/>
              <a:pPr>
                <a:defRPr/>
              </a:pPr>
              <a:t>26</a:t>
            </a:fld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323528" y="620688"/>
            <a:ext cx="835292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8-</a:t>
            </a:r>
            <a:r>
              <a:rPr lang="en-US" sz="2400" dirty="0" smtClean="0"/>
              <a:t>KURS DÖNEMLERİ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MADDE: 1-2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en-US" sz="2400" dirty="0" err="1" smtClean="0"/>
              <a:t>DYK’lar</a:t>
            </a:r>
            <a:r>
              <a:rPr lang="en-US" sz="2400" dirty="0" smtClean="0"/>
              <a:t>; I. </a:t>
            </a:r>
            <a:r>
              <a:rPr lang="en-US" sz="2400" dirty="0" err="1" smtClean="0"/>
              <a:t>dönem</a:t>
            </a:r>
            <a:r>
              <a:rPr lang="en-US" sz="2400" dirty="0" smtClean="0"/>
              <a:t>, II. </a:t>
            </a:r>
            <a:r>
              <a:rPr lang="en-US" sz="2400" dirty="0" err="1" smtClean="0"/>
              <a:t>dönem</a:t>
            </a:r>
            <a:r>
              <a:rPr lang="en-US" sz="2400" dirty="0" smtClean="0"/>
              <a:t> ve III. </a:t>
            </a:r>
            <a:r>
              <a:rPr lang="en-US" sz="2400" dirty="0" err="1" smtClean="0"/>
              <a:t>dönem</a:t>
            </a:r>
            <a:r>
              <a:rPr lang="en-US" sz="2400" dirty="0" smtClean="0"/>
              <a:t> (</a:t>
            </a:r>
            <a:r>
              <a:rPr lang="en-US" sz="2400" dirty="0" err="1" smtClean="0"/>
              <a:t>yaz</a:t>
            </a:r>
            <a:r>
              <a:rPr lang="en-US" sz="2400" dirty="0" smtClean="0"/>
              <a:t>) </a:t>
            </a:r>
            <a:r>
              <a:rPr lang="en-US" sz="2400" dirty="0" err="1" smtClean="0"/>
              <a:t>kursları</a:t>
            </a:r>
            <a:r>
              <a:rPr lang="en-US" sz="2400" dirty="0" smtClean="0"/>
              <a:t> </a:t>
            </a:r>
            <a:r>
              <a:rPr lang="en-US" sz="2400" dirty="0" err="1" smtClean="0"/>
              <a:t>olmak</a:t>
            </a:r>
            <a:r>
              <a:rPr lang="en-US" sz="2400" dirty="0" smtClean="0"/>
              <a:t> </a:t>
            </a:r>
            <a:r>
              <a:rPr lang="en-US" sz="2400" dirty="0" err="1" smtClean="0"/>
              <a:t>üzere</a:t>
            </a:r>
            <a:r>
              <a:rPr lang="en-US" sz="2400" dirty="0" smtClean="0"/>
              <a:t> </a:t>
            </a:r>
            <a:r>
              <a:rPr lang="en-US" sz="2400" dirty="0" err="1" smtClean="0"/>
              <a:t>üç</a:t>
            </a:r>
            <a:r>
              <a:rPr lang="en-US" sz="2400" dirty="0" smtClean="0"/>
              <a:t> </a:t>
            </a:r>
            <a:r>
              <a:rPr lang="en-US" sz="2400" dirty="0" err="1" smtClean="0"/>
              <a:t>dönemde</a:t>
            </a:r>
            <a:r>
              <a:rPr lang="en-US" sz="2400" dirty="0" smtClean="0"/>
              <a:t> </a:t>
            </a:r>
            <a:r>
              <a:rPr lang="en-US" sz="2400" dirty="0" err="1" smtClean="0"/>
              <a:t>açılır</a:t>
            </a:r>
            <a:r>
              <a:rPr lang="en-US" sz="2400" dirty="0" smtClean="0"/>
              <a:t>.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en-US" sz="2400" dirty="0" smtClean="0"/>
              <a:t>1.Dönem, 2. </a:t>
            </a:r>
            <a:r>
              <a:rPr lang="en-US" sz="2400" dirty="0" err="1" smtClean="0"/>
              <a:t>Dönem</a:t>
            </a:r>
            <a:r>
              <a:rPr lang="en-US" sz="2400" dirty="0" smtClean="0"/>
              <a:t> ve </a:t>
            </a:r>
            <a:r>
              <a:rPr lang="en-US" sz="2400" dirty="0" err="1" smtClean="0"/>
              <a:t>Yaz</a:t>
            </a:r>
            <a:r>
              <a:rPr lang="en-US" sz="2400" dirty="0" smtClean="0"/>
              <a:t> </a:t>
            </a:r>
            <a:r>
              <a:rPr lang="en-US" sz="2400" dirty="0" err="1" smtClean="0"/>
              <a:t>Kurslarının</a:t>
            </a:r>
            <a:r>
              <a:rPr lang="en-US" sz="2400" dirty="0" smtClean="0"/>
              <a:t> </a:t>
            </a:r>
            <a:r>
              <a:rPr lang="en-US" sz="2400" dirty="0" err="1" smtClean="0"/>
              <a:t>başlangıç</a:t>
            </a:r>
            <a:r>
              <a:rPr lang="en-US" sz="2400" dirty="0" smtClean="0"/>
              <a:t> ve </a:t>
            </a:r>
            <a:r>
              <a:rPr lang="en-US" sz="2400" dirty="0" err="1" smtClean="0"/>
              <a:t>bitiş</a:t>
            </a:r>
            <a:r>
              <a:rPr lang="en-US" sz="2400" dirty="0" smtClean="0"/>
              <a:t> </a:t>
            </a:r>
            <a:r>
              <a:rPr lang="en-US" sz="2400" dirty="0" err="1" smtClean="0"/>
              <a:t>tarihleri</a:t>
            </a:r>
            <a:r>
              <a:rPr lang="en-US" sz="2400" dirty="0" smtClean="0"/>
              <a:t> </a:t>
            </a:r>
            <a:r>
              <a:rPr lang="en-US" sz="2400" dirty="0" err="1" smtClean="0"/>
              <a:t>İş</a:t>
            </a:r>
            <a:r>
              <a:rPr lang="en-US" sz="2400" dirty="0" smtClean="0"/>
              <a:t> </a:t>
            </a:r>
            <a:r>
              <a:rPr lang="en-US" sz="2400" dirty="0" err="1" smtClean="0"/>
              <a:t>Takviminde</a:t>
            </a:r>
            <a:r>
              <a:rPr lang="en-US" sz="2400" dirty="0" smtClean="0"/>
              <a:t> </a:t>
            </a:r>
            <a:r>
              <a:rPr lang="en-US" sz="2400" dirty="0" err="1" smtClean="0"/>
              <a:t>belirtildiği</a:t>
            </a:r>
            <a:r>
              <a:rPr lang="en-US" sz="2400" dirty="0" smtClean="0"/>
              <a:t> </a:t>
            </a:r>
            <a:r>
              <a:rPr lang="en-US" sz="2400" dirty="0" err="1" smtClean="0"/>
              <a:t>şekilde</a:t>
            </a:r>
            <a:r>
              <a:rPr lang="en-US" sz="2400" dirty="0" smtClean="0"/>
              <a:t> </a:t>
            </a:r>
            <a:r>
              <a:rPr lang="en-US" sz="2400" dirty="0" err="1" smtClean="0"/>
              <a:t>uygulanır</a:t>
            </a:r>
            <a:r>
              <a:rPr lang="en-US" sz="2400" dirty="0" smtClean="0"/>
              <a:t>.</a:t>
            </a:r>
            <a:r>
              <a:rPr lang="tr-TR" sz="2400" dirty="0" smtClean="0"/>
              <a:t/>
            </a:r>
            <a:br>
              <a:rPr lang="tr-TR" sz="2400" dirty="0" smtClean="0"/>
            </a:br>
            <a:endParaRPr lang="tr-TR" sz="2400" dirty="0"/>
          </a:p>
        </p:txBody>
      </p:sp>
    </p:spTree>
  </p:cSld>
  <p:clrMapOvr>
    <a:masterClrMapping/>
  </p:clrMapOvr>
  <p:transition>
    <p:cover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793507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Tutulacak defter ve dosyalar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23528" y="1412776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MADDE 21- (1) Kurslarla ilgili olarak kurs merkezlerinde tutulacak defter ve dosyalar şunlardır:</a:t>
            </a:r>
          </a:p>
          <a:p>
            <a:r>
              <a:rPr lang="tr-TR" sz="2400" dirty="0" smtClean="0"/>
              <a:t>a) Öğrenci/kursiyer yoklama defteri,</a:t>
            </a:r>
          </a:p>
          <a:p>
            <a:r>
              <a:rPr lang="tr-TR" sz="2400" dirty="0" smtClean="0"/>
              <a:t>b) Kurs ders defteri,</a:t>
            </a:r>
          </a:p>
          <a:p>
            <a:r>
              <a:rPr lang="tr-TR" sz="2400" dirty="0" smtClean="0"/>
              <a:t>c) Gelen ve giden yazı defteri,</a:t>
            </a:r>
          </a:p>
          <a:p>
            <a:r>
              <a:rPr lang="tr-TR" sz="2400" dirty="0" smtClean="0"/>
              <a:t>ç) Gelen ve giden yazı dosyası,</a:t>
            </a:r>
          </a:p>
          <a:p>
            <a:r>
              <a:rPr lang="tr-TR" sz="2400" dirty="0" smtClean="0"/>
              <a:t>d) Kurs ders plânları dosyası,</a:t>
            </a:r>
          </a:p>
          <a:p>
            <a:r>
              <a:rPr lang="tr-TR" sz="2400" dirty="0" smtClean="0"/>
              <a:t>e) Denetim defteri,</a:t>
            </a:r>
          </a:p>
          <a:p>
            <a:r>
              <a:rPr lang="tr-TR" sz="2400" dirty="0" smtClean="0"/>
              <a:t>f) Kursiyer belge defteri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3414748184"/>
      </p:ext>
    </p:extLst>
  </p:cSld>
  <p:clrMapOvr>
    <a:masterClrMapping/>
  </p:clrMapOvr>
  <p:transition>
    <p:cover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533400"/>
            <a:ext cx="8360097" cy="5775920"/>
          </a:xfrm>
        </p:spPr>
        <p:txBody>
          <a:bodyPr/>
          <a:lstStyle/>
          <a:p>
            <a:pPr lvl="0"/>
            <a:endParaRPr lang="tr-TR" sz="2800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6603F-1892-49A3-B5F7-97D8AAE97A62}" type="slidenum">
              <a:rPr lang="tr-TR" smtClean="0"/>
              <a:pPr>
                <a:defRPr/>
              </a:pPr>
              <a:t>28</a:t>
            </a:fld>
            <a:endParaRPr lang="tr-TR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-1764704" y="-3006833"/>
            <a:ext cx="129614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35877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tr-T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775" algn="l"/>
              </a:tabLst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323528" y="692696"/>
            <a:ext cx="8496944" cy="5433467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 	</a:t>
            </a:r>
            <a:r>
              <a:rPr lang="en-US" dirty="0" smtClean="0"/>
              <a:t>Bu </a:t>
            </a:r>
            <a:r>
              <a:rPr lang="en-US" dirty="0" err="1" smtClean="0"/>
              <a:t>kılavuz</a:t>
            </a:r>
            <a:r>
              <a:rPr lang="en-US" dirty="0" smtClean="0"/>
              <a:t>, </a:t>
            </a:r>
            <a:r>
              <a:rPr lang="en-US" dirty="0" err="1" smtClean="0"/>
              <a:t>Millî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Hayat</a:t>
            </a:r>
            <a:r>
              <a:rPr lang="en-US" dirty="0" smtClean="0"/>
              <a:t> </a:t>
            </a:r>
            <a:r>
              <a:rPr lang="en-US" dirty="0" err="1" smtClean="0"/>
              <a:t>Boyu</a:t>
            </a:r>
            <a:r>
              <a:rPr lang="en-US" dirty="0" smtClean="0"/>
              <a:t> </a:t>
            </a:r>
            <a:r>
              <a:rPr lang="en-US" dirty="0" err="1" smtClean="0"/>
              <a:t>Öğrenme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Müdürlüğünün</a:t>
            </a:r>
            <a:r>
              <a:rPr lang="en-US" dirty="0" smtClean="0"/>
              <a:t> 23.09.2014 </a:t>
            </a:r>
            <a:r>
              <a:rPr lang="en-US" dirty="0" err="1" smtClean="0"/>
              <a:t>tarihli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</a:t>
            </a:r>
            <a:r>
              <a:rPr lang="en-US" dirty="0" smtClean="0"/>
              <a:t>ve 15923718/20/4145909 </a:t>
            </a:r>
            <a:r>
              <a:rPr lang="en-US" dirty="0" err="1" smtClean="0"/>
              <a:t>sayılı</a:t>
            </a:r>
            <a:r>
              <a:rPr lang="en-US" dirty="0" smtClean="0"/>
              <a:t> </a:t>
            </a:r>
            <a:r>
              <a:rPr lang="en-US" dirty="0" err="1" smtClean="0"/>
              <a:t>Makam</a:t>
            </a:r>
            <a:r>
              <a:rPr lang="en-US" dirty="0" smtClean="0"/>
              <a:t> </a:t>
            </a:r>
            <a:r>
              <a:rPr lang="en-US" dirty="0" err="1" smtClean="0"/>
              <a:t>Onayı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yürürlüğe</a:t>
            </a:r>
            <a:r>
              <a:rPr lang="en-US" dirty="0" smtClean="0"/>
              <a:t> </a:t>
            </a:r>
            <a:r>
              <a:rPr lang="en-US" dirty="0" err="1" smtClean="0"/>
              <a:t>konulan</a:t>
            </a:r>
            <a:r>
              <a:rPr lang="en-US" dirty="0" smtClean="0"/>
              <a:t> ve </a:t>
            </a:r>
            <a:r>
              <a:rPr lang="en-US" dirty="0" err="1" smtClean="0"/>
              <a:t>Şubat</a:t>
            </a:r>
            <a:r>
              <a:rPr lang="en-US" dirty="0" smtClean="0"/>
              <a:t> 2015 </a:t>
            </a:r>
            <a:r>
              <a:rPr lang="en-US" dirty="0" err="1" smtClean="0"/>
              <a:t>tarihli</a:t>
            </a:r>
            <a:r>
              <a:rPr lang="en-US" dirty="0" smtClean="0"/>
              <a:t> ve 2689 </a:t>
            </a:r>
            <a:r>
              <a:rPr lang="en-US" dirty="0" err="1" smtClean="0"/>
              <a:t>sayılı</a:t>
            </a:r>
            <a:r>
              <a:rPr lang="en-US" dirty="0" smtClean="0"/>
              <a:t> </a:t>
            </a:r>
            <a:r>
              <a:rPr lang="en-US" dirty="0" err="1" smtClean="0"/>
              <a:t>Tebliğler</a:t>
            </a:r>
            <a:r>
              <a:rPr lang="en-US" dirty="0" smtClean="0"/>
              <a:t> </a:t>
            </a:r>
            <a:r>
              <a:rPr lang="en-US" dirty="0" err="1" smtClean="0"/>
              <a:t>Dergisinde</a:t>
            </a:r>
            <a:r>
              <a:rPr lang="en-US" dirty="0" smtClean="0"/>
              <a:t> </a:t>
            </a:r>
            <a:r>
              <a:rPr lang="en-US" dirty="0" err="1" smtClean="0"/>
              <a:t>yayımlanan</a:t>
            </a:r>
            <a:r>
              <a:rPr lang="en-US" dirty="0" smtClean="0"/>
              <a:t> </a:t>
            </a:r>
            <a:r>
              <a:rPr lang="en-US" dirty="0" err="1" smtClean="0"/>
              <a:t>Millî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Bakanlığı</a:t>
            </a:r>
            <a:r>
              <a:rPr lang="en-US" dirty="0" smtClean="0"/>
              <a:t> </a:t>
            </a:r>
            <a:r>
              <a:rPr lang="en-US" dirty="0" err="1" smtClean="0"/>
              <a:t>Örgün</a:t>
            </a:r>
            <a:r>
              <a:rPr lang="en-US" dirty="0" smtClean="0"/>
              <a:t> ve </a:t>
            </a:r>
            <a:r>
              <a:rPr lang="en-US" dirty="0" err="1" smtClean="0"/>
              <a:t>Yaygın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r>
              <a:rPr lang="en-US" dirty="0" smtClean="0"/>
              <a:t> </a:t>
            </a:r>
            <a:r>
              <a:rPr lang="en-US" dirty="0" err="1" smtClean="0"/>
              <a:t>Destekleme</a:t>
            </a:r>
            <a:r>
              <a:rPr lang="en-US" dirty="0" smtClean="0"/>
              <a:t> ve </a:t>
            </a:r>
            <a:r>
              <a:rPr lang="en-US" dirty="0" err="1" smtClean="0"/>
              <a:t>Yetiştirme</a:t>
            </a:r>
            <a:r>
              <a:rPr lang="en-US" dirty="0" smtClean="0"/>
              <a:t> </a:t>
            </a:r>
            <a:r>
              <a:rPr lang="en-US" dirty="0" err="1" smtClean="0"/>
              <a:t>Kursları</a:t>
            </a:r>
            <a:r>
              <a:rPr lang="en-US" dirty="0" smtClean="0"/>
              <a:t> </a:t>
            </a:r>
            <a:r>
              <a:rPr lang="en-US" dirty="0" err="1" smtClean="0"/>
              <a:t>Yönergesi</a:t>
            </a:r>
            <a:r>
              <a:rPr lang="en-US" dirty="0" smtClean="0"/>
              <a:t> </a:t>
            </a:r>
            <a:r>
              <a:rPr lang="en-US" dirty="0" err="1" smtClean="0"/>
              <a:t>hükümlerine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hazırlanmıştır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44674339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MUSTAFA\Desktop\2016-2017-dyk-takvimi-guncelkam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1851"/>
            <a:ext cx="8568952" cy="60557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99816709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76672"/>
            <a:ext cx="8432105" cy="5649491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b="1" dirty="0" smtClean="0"/>
              <a:t>1-GENEL ESASLAR</a:t>
            </a:r>
          </a:p>
          <a:p>
            <a:pPr marL="342900" lvl="1" indent="-342900">
              <a:buNone/>
            </a:pPr>
            <a:r>
              <a:rPr lang="tr-TR" dirty="0" smtClean="0"/>
              <a:t>    </a:t>
            </a:r>
          </a:p>
          <a:p>
            <a:pPr marL="342900" lvl="1" indent="-342900">
              <a:buNone/>
            </a:pPr>
            <a:r>
              <a:rPr lang="tr-TR" dirty="0" smtClean="0"/>
              <a:t>     </a:t>
            </a:r>
            <a:r>
              <a:rPr lang="tr-TR" sz="2800" dirty="0" smtClean="0"/>
              <a:t>MADDE:1</a:t>
            </a:r>
          </a:p>
          <a:p>
            <a:pPr marL="342900" lvl="1" indent="-342900">
              <a:buNone/>
            </a:pPr>
            <a:r>
              <a:rPr lang="tr-TR" sz="3200" dirty="0" smtClean="0"/>
              <a:t>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Bu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kılavuz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Millî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Bakanlığına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bağlı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resmî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özel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örgün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yaygın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kurumlarına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devam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eden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öğrenciler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ile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kursiyerler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mezunlar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için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resmî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örgün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yaygın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kurumlarında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açılan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DYK’larla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ilgili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iş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işlemleri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kapsar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b="1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8996797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476672"/>
            <a:ext cx="8496944" cy="5976664"/>
          </a:xfrm>
        </p:spPr>
        <p:txBody>
          <a:bodyPr/>
          <a:lstStyle/>
          <a:p>
            <a:pPr lvl="1">
              <a:buNone/>
            </a:pPr>
            <a:r>
              <a:rPr lang="tr-TR" dirty="0" smtClean="0"/>
              <a:t> MADDE:4</a:t>
            </a:r>
          </a:p>
          <a:p>
            <a:pPr lvl="1">
              <a:buNone/>
            </a:pPr>
            <a:r>
              <a:rPr lang="tr-TR" dirty="0" smtClean="0"/>
              <a:t>  </a:t>
            </a:r>
            <a:r>
              <a:rPr lang="en-US" dirty="0" err="1" smtClean="0"/>
              <a:t>DYK’lar</a:t>
            </a:r>
            <a:r>
              <a:rPr lang="en-US" dirty="0" smtClean="0"/>
              <a:t>,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kurum</a:t>
            </a:r>
            <a:r>
              <a:rPr lang="en-US" dirty="0" smtClean="0"/>
              <a:t> </a:t>
            </a:r>
            <a:r>
              <a:rPr lang="en-US" dirty="0" err="1" smtClean="0"/>
              <a:t>müdürlüğünün</a:t>
            </a:r>
            <a:r>
              <a:rPr lang="en-US" dirty="0" smtClean="0"/>
              <a:t> e-</a:t>
            </a:r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modülü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başvurusu</a:t>
            </a:r>
            <a:r>
              <a:rPr lang="en-US" dirty="0" smtClean="0"/>
              <a:t> ve </a:t>
            </a:r>
            <a:r>
              <a:rPr lang="en-US" dirty="0" err="1" smtClean="0"/>
              <a:t>il</a:t>
            </a:r>
            <a:r>
              <a:rPr lang="en-US" dirty="0" smtClean="0"/>
              <a:t>/</a:t>
            </a:r>
            <a:r>
              <a:rPr lang="en-US" dirty="0" err="1" smtClean="0"/>
              <a:t>ilçe</a:t>
            </a:r>
            <a:r>
              <a:rPr lang="en-US" dirty="0" smtClean="0"/>
              <a:t> </a:t>
            </a:r>
            <a:r>
              <a:rPr lang="en-US" dirty="0" err="1" smtClean="0"/>
              <a:t>millî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müdürlüğünün</a:t>
            </a:r>
            <a:r>
              <a:rPr lang="en-US" dirty="0" smtClean="0"/>
              <a:t> </a:t>
            </a:r>
            <a:r>
              <a:rPr lang="en-US" dirty="0" err="1" smtClean="0"/>
              <a:t>onayı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açılır</a:t>
            </a:r>
            <a:r>
              <a:rPr lang="en-US" dirty="0" smtClean="0"/>
              <a:t>. </a:t>
            </a:r>
            <a:r>
              <a:rPr lang="en-US" dirty="0" err="1" smtClean="0"/>
              <a:t>Kursların</a:t>
            </a:r>
            <a:r>
              <a:rPr lang="en-US" dirty="0" smtClean="0"/>
              <a:t> </a:t>
            </a:r>
            <a:r>
              <a:rPr lang="en-US" dirty="0" err="1" smtClean="0"/>
              <a:t>onay</a:t>
            </a:r>
            <a:r>
              <a:rPr lang="en-US" dirty="0" smtClean="0"/>
              <a:t> ve </a:t>
            </a:r>
            <a:r>
              <a:rPr lang="en-US" dirty="0" err="1" smtClean="0"/>
              <a:t>denetimi</a:t>
            </a:r>
            <a:r>
              <a:rPr lang="en-US" dirty="0" smtClean="0"/>
              <a:t> </a:t>
            </a: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müdürlüğü</a:t>
            </a:r>
            <a:r>
              <a:rPr lang="en-US" dirty="0" smtClean="0"/>
              <a:t> </a:t>
            </a:r>
            <a:r>
              <a:rPr lang="en-US" dirty="0" err="1" smtClean="0"/>
              <a:t>adına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/</a:t>
            </a:r>
            <a:r>
              <a:rPr lang="en-US" dirty="0" err="1" smtClean="0"/>
              <a:t>ilçe</a:t>
            </a:r>
            <a:r>
              <a:rPr lang="en-US" dirty="0" smtClean="0"/>
              <a:t> </a:t>
            </a:r>
            <a:r>
              <a:rPr lang="en-US" dirty="0" err="1" smtClean="0"/>
              <a:t>komisyonları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yürütülür</a:t>
            </a:r>
            <a:r>
              <a:rPr lang="en-US" dirty="0" smtClean="0"/>
              <a:t>.</a:t>
            </a:r>
            <a:endParaRPr lang="tr-TR" sz="2000" dirty="0" smtClean="0"/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smtClean="0"/>
              <a:t>MADDE:5</a:t>
            </a:r>
          </a:p>
          <a:p>
            <a:pPr lvl="1">
              <a:buNone/>
            </a:pPr>
            <a:r>
              <a:rPr lang="en-US" dirty="0" err="1" smtClean="0"/>
              <a:t>DYK’da</a:t>
            </a:r>
            <a:r>
              <a:rPr lang="en-US" dirty="0" smtClean="0"/>
              <a:t> </a:t>
            </a:r>
            <a:r>
              <a:rPr lang="en-US" dirty="0" err="1" smtClean="0"/>
              <a:t>kursların</a:t>
            </a:r>
            <a:r>
              <a:rPr lang="en-US" dirty="0" smtClean="0"/>
              <a:t> </a:t>
            </a:r>
            <a:r>
              <a:rPr lang="en-US" dirty="0" err="1" smtClean="0"/>
              <a:t>açılış</a:t>
            </a:r>
            <a:r>
              <a:rPr lang="en-US" dirty="0" smtClean="0"/>
              <a:t>/</a:t>
            </a:r>
            <a:r>
              <a:rPr lang="en-US" dirty="0" err="1" smtClean="0"/>
              <a:t>kapanış</a:t>
            </a:r>
            <a:r>
              <a:rPr lang="en-US" dirty="0" smtClean="0"/>
              <a:t>, </a:t>
            </a:r>
            <a:r>
              <a:rPr lang="en-US" dirty="0" err="1" smtClean="0"/>
              <a:t>onay</a:t>
            </a:r>
            <a:r>
              <a:rPr lang="en-US" dirty="0" smtClean="0"/>
              <a:t>, </a:t>
            </a:r>
            <a:r>
              <a:rPr lang="en-US" dirty="0" err="1" smtClean="0"/>
              <a:t>öğretmen</a:t>
            </a:r>
            <a:endParaRPr lang="tr-TR" dirty="0" smtClean="0"/>
          </a:p>
          <a:p>
            <a:pPr lvl="1">
              <a:buNone/>
            </a:pP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kayıt</a:t>
            </a:r>
            <a:r>
              <a:rPr lang="en-US" dirty="0" smtClean="0"/>
              <a:t>,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programları</a:t>
            </a:r>
            <a:r>
              <a:rPr lang="en-US" dirty="0" smtClean="0"/>
              <a:t>, </a:t>
            </a:r>
            <a:r>
              <a:rPr lang="en-US" dirty="0" err="1" smtClean="0"/>
              <a:t>kazanım</a:t>
            </a:r>
            <a:r>
              <a:rPr lang="en-US" dirty="0" smtClean="0"/>
              <a:t> </a:t>
            </a:r>
            <a:r>
              <a:rPr lang="en-US" dirty="0" err="1" smtClean="0"/>
              <a:t>testleri</a:t>
            </a:r>
            <a:endParaRPr lang="tr-TR" dirty="0" smtClean="0"/>
          </a:p>
          <a:p>
            <a:pPr lvl="1">
              <a:buNone/>
            </a:pPr>
            <a:r>
              <a:rPr lang="en-US" dirty="0" smtClean="0"/>
              <a:t>vb. </a:t>
            </a:r>
            <a:r>
              <a:rPr lang="en-US" dirty="0" err="1" smtClean="0"/>
              <a:t>iş</a:t>
            </a:r>
            <a:r>
              <a:rPr lang="en-US" dirty="0" smtClean="0"/>
              <a:t> ve </a:t>
            </a:r>
            <a:r>
              <a:rPr lang="en-US" dirty="0" err="1" smtClean="0"/>
              <a:t>işlemler</a:t>
            </a:r>
            <a:r>
              <a:rPr lang="en-US" dirty="0" smtClean="0"/>
              <a:t>, e- </a:t>
            </a:r>
            <a:r>
              <a:rPr lang="en-US" dirty="0" err="1" smtClean="0"/>
              <a:t>kurs</a:t>
            </a:r>
            <a:endParaRPr lang="tr-TR" dirty="0" smtClean="0"/>
          </a:p>
          <a:p>
            <a:pPr lvl="1">
              <a:buNone/>
            </a:pPr>
            <a:r>
              <a:rPr lang="en-US" dirty="0" smtClean="0">
                <a:hlinkClick r:id="rId2"/>
              </a:rPr>
              <a:t>(http://odsgm.m</a:t>
            </a:r>
            <a:r>
              <a:rPr lang="en-US" dirty="0" smtClean="0"/>
              <a:t>e</a:t>
            </a:r>
            <a:r>
              <a:rPr lang="en-US" dirty="0" smtClean="0">
                <a:hlinkClick r:id="rId2"/>
              </a:rPr>
              <a:t>b.gov.tr/kurslar</a:t>
            </a:r>
            <a:r>
              <a:rPr lang="en-US" dirty="0" smtClean="0"/>
              <a:t> ve </a:t>
            </a:r>
            <a:r>
              <a:rPr lang="en-US" dirty="0" smtClean="0">
                <a:hlinkClick r:id="rId3"/>
              </a:rPr>
              <a:t>http://e</a:t>
            </a:r>
            <a:endParaRPr lang="tr-TR" dirty="0" smtClean="0">
              <a:hlinkClick r:id="rId3"/>
            </a:endParaRPr>
          </a:p>
          <a:p>
            <a:pPr lvl="1">
              <a:buNone/>
            </a:pPr>
            <a:r>
              <a:rPr lang="en-US" dirty="0" smtClean="0">
                <a:hlinkClick r:id="rId3"/>
              </a:rPr>
              <a:t>kurs.eba.gov.tr/)</a:t>
            </a:r>
            <a:r>
              <a:rPr lang="en-US" dirty="0" smtClean="0"/>
              <a:t> </a:t>
            </a:r>
            <a:r>
              <a:rPr lang="en-US" dirty="0" err="1" smtClean="0"/>
              <a:t>modülü</a:t>
            </a:r>
            <a:r>
              <a:rPr lang="en-US" dirty="0" smtClean="0"/>
              <a:t>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.</a:t>
            </a:r>
            <a:endParaRPr lang="tr-TR" sz="2000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39373589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5976664"/>
          </a:xfrm>
        </p:spPr>
        <p:txBody>
          <a:bodyPr/>
          <a:lstStyle/>
          <a:p>
            <a:pPr lvl="0"/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 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6603F-1892-49A3-B5F7-97D8AAE97A62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51520" y="784683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MADDE:</a:t>
            </a:r>
            <a:r>
              <a:rPr lang="tr-TR" sz="2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r>
              <a:rPr kumimoji="0" lang="tr-T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YK’larda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öncelikle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ilçede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kadrolu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sözleşmeli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çalışan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öğretmenler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</a:pPr>
            <a:endParaRPr lang="tr-TR" sz="24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kadrolu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sözleşmeli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öğretmenin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ihtiyacı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karşılamaması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durumunda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ilçe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tarafından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çalışmasına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onay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verilen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ücretli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öğretmenler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görevlendirilir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tr-TR" sz="2400" b="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2400" b="0" dirty="0" smtClean="0">
                <a:latin typeface="Arial" pitchFamily="34" charset="0"/>
                <a:cs typeface="Arial" pitchFamily="34" charset="0"/>
              </a:rPr>
              <a:t>MADDE:8-9</a:t>
            </a:r>
          </a:p>
          <a:p>
            <a:pPr lvl="1" algn="just"/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DYK’lar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özel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öğretim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kurumları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veya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herhangi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yayınevi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ile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iş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birliği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içinde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açılamaz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400" b="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Açılacak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DYK’larda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öğrenci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kursiyerlerden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herhangi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ücret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talep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0" dirty="0" err="1" smtClean="0">
                <a:latin typeface="Arial" pitchFamily="34" charset="0"/>
                <a:cs typeface="Arial" pitchFamily="34" charset="0"/>
              </a:rPr>
              <a:t>edilmez</a:t>
            </a:r>
            <a:r>
              <a:rPr lang="en-US" sz="2400" b="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400" b="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tr-TR" sz="2400" b="0" dirty="0" smtClean="0"/>
          </a:p>
          <a:p>
            <a:pPr algn="just"/>
            <a:r>
              <a:rPr lang="en-US" sz="2400" b="0" dirty="0" smtClean="0"/>
              <a:t> 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5976664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    MADDE:10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9552" y="601434"/>
            <a:ext cx="7776864" cy="585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438150" algn="l"/>
              </a:tabLst>
            </a:pP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43815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DYK’ların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örgün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eğitim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müfredatı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kapsamında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Ölçme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Değerlendirme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ve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Sınav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Hizmetleri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Genel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Müdürlüğü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resmî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internet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sayfasında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yayımlanan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kurslara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ait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ders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planları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çerçevesinde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yürütülmesi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esastır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438150" algn="l"/>
              </a:tabLst>
            </a:pPr>
            <a:endParaRPr lang="tr-TR" sz="2800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43815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Planı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yayımlanmayan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dersler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için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o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derse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giren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öğretmen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tarafından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ders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planı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oluşturulur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43815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Kurslara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ait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ders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planları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en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geç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kursların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açıldığı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haftanın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son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iş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gününe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kadar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kurs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merkezi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müdürlüğünce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onaylanır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55649197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120680"/>
          </a:xfrm>
        </p:spPr>
        <p:txBody>
          <a:bodyPr/>
          <a:lstStyle/>
          <a:p>
            <a:pPr lvl="1">
              <a:buNone/>
            </a:pPr>
            <a:r>
              <a:rPr lang="tr-TR" sz="2000" dirty="0" smtClean="0"/>
              <a:t>MADDE:11-12</a:t>
            </a:r>
            <a:endParaRPr lang="tr-TR" sz="2000" dirty="0" smtClean="0"/>
          </a:p>
          <a:p>
            <a:pPr lvl="1">
              <a:buNone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Kurslar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fiziki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kapasitesi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öğrenci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kursiyer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potansiyeli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yeterli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olan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resmî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örgün eğim kurumları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ile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halk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eğitimi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merkezi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müdürlüklerine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bağlı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olarak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açılır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Mezunlara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ve açık öğretim öğrencilerine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yönelik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kurslar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halk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merkezleri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sorumluluğunda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açılır.Ancak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halk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merkezinin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bulunmadığı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veya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fiziki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kapasitesinin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uygun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Olmadığı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hâllerde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ilçe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millî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müdürlüklerince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uygun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görülen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binalarda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açılabilir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Mezunlara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Açıköğretim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tr-TR" sz="2200" dirty="0" smtClean="0">
                <a:latin typeface="Arial" pitchFamily="34" charset="0"/>
                <a:cs typeface="Arial" pitchFamily="34" charset="0"/>
              </a:rPr>
              <a:t>öğrencilerine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yönelik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açılan kursların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kursaçma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kapatma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ders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programları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onay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öğretmen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belirleme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öğrenci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kayıt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vb.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iş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işlemler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halk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merkezi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müdürlüklerince;kursların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yürütülmesi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ile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ilgili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iş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ve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işlemler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ise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kursun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yapıldığı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örgün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eğitim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kurumu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müdürlüğünce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ürütülür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sz="22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F9B6C-7992-41D2-A08F-54382595FFA7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</p:cSld>
  <p:clrMapOvr>
    <a:masterClrMapping/>
  </p:clrMapOvr>
  <p:transition>
    <p:cover dir="r"/>
  </p:transition>
</p:sld>
</file>

<file path=ppt/theme/theme1.xml><?xml version="1.0" encoding="utf-8"?>
<a:theme xmlns:a="http://schemas.openxmlformats.org/drawingml/2006/main" name="DURUM ANALİZİ">
  <a:themeElements>
    <a:clrScheme name="İşleyen saat tasarım şablon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İşleyen saat tasarım şablon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İşleyen saat tasarım şablon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İşleyen saat tasarım şablon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İşleyen saat tasarım şablon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İşleyen saat tasarım şablon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İşleyen saat tasarım şablon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İşleyen saat tasarım şablon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İşleyen saat tasarım şablon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İşleyen saat tasarım şablon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İşleyen saat tasarım şablon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İşleyen saat tasarım şablon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İşleyen saat tasarım şablon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İşleyen saat tasarım şablon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DURUM ANALİZİ</Template>
  <TotalTime>1266</TotalTime>
  <Words>1445</Words>
  <Application>Microsoft Office PowerPoint</Application>
  <PresentationFormat>Ekran Gösterisi (4:3)</PresentationFormat>
  <Paragraphs>238</Paragraphs>
  <Slides>28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DURUM ANALİZİ</vt:lpstr>
      <vt:lpstr> </vt:lpstr>
      <vt:lpstr> ÖRGÜN VE YAYGIN EĞİTİMİ  DESTEKLEME VE YETİŞTİRMEKURSLARI KLAVUZU</vt:lpstr>
      <vt:lpstr>Slayt 3</vt:lpstr>
      <vt:lpstr>Slayt 4</vt:lpstr>
      <vt:lpstr>Slayt 5</vt:lpstr>
      <vt:lpstr>Slayt 6</vt:lpstr>
      <vt:lpstr>   </vt:lpstr>
      <vt:lpstr>Slayt 8</vt:lpstr>
      <vt:lpstr>Slayt 9</vt:lpstr>
      <vt:lpstr>Slayt 10</vt:lpstr>
      <vt:lpstr>   </vt:lpstr>
      <vt:lpstr>Slayt 12</vt:lpstr>
      <vt:lpstr>Slayt 13</vt:lpstr>
      <vt:lpstr>  </vt:lpstr>
      <vt:lpstr>         </vt:lpstr>
      <vt:lpstr>      </vt:lpstr>
      <vt:lpstr>Slayt 17</vt:lpstr>
      <vt:lpstr>   3-KURS MERKEZLERİ/MADDE:1  </vt:lpstr>
      <vt:lpstr>Slayt 19</vt:lpstr>
      <vt:lpstr>Slayt 20</vt:lpstr>
      <vt:lpstr>         MADDE:4-5 </vt:lpstr>
      <vt:lpstr>Slayt 22</vt:lpstr>
      <vt:lpstr>Slayt 23</vt:lpstr>
      <vt:lpstr>Slayt 24</vt:lpstr>
      <vt:lpstr> </vt:lpstr>
      <vt:lpstr>Slayt 26</vt:lpstr>
      <vt:lpstr>Slayt 27</vt:lpstr>
      <vt:lpstr>Slayt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NEREDEYİZ?</dc:title>
  <dc:creator>vista</dc:creator>
  <cp:lastModifiedBy>MUSTAFA</cp:lastModifiedBy>
  <cp:revision>140</cp:revision>
  <cp:lastPrinted>2013-12-10T08:25:23Z</cp:lastPrinted>
  <dcterms:created xsi:type="dcterms:W3CDTF">2010-02-17T12:37:36Z</dcterms:created>
  <dcterms:modified xsi:type="dcterms:W3CDTF">2016-09-01T12:10:13Z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TC011594421055</vt:lpwstr>
  </property>
</Properties>
</file>